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86" r:id="rId6"/>
    <p:sldId id="272" r:id="rId7"/>
    <p:sldId id="277" r:id="rId8"/>
    <p:sldId id="280" r:id="rId9"/>
    <p:sldId id="281" r:id="rId10"/>
    <p:sldId id="278" r:id="rId11"/>
    <p:sldId id="279" r:id="rId12"/>
    <p:sldId id="282" r:id="rId13"/>
    <p:sldId id="284" r:id="rId14"/>
    <p:sldId id="285" r:id="rId15"/>
    <p:sldId id="288" r:id="rId16"/>
    <p:sldId id="289" r:id="rId17"/>
    <p:sldId id="290" r:id="rId18"/>
  </p:sldIdLst>
  <p:sldSz cx="12188825"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70085" autoAdjust="0"/>
  </p:normalViewPr>
  <p:slideViewPr>
    <p:cSldViewPr>
      <p:cViewPr varScale="1">
        <p:scale>
          <a:sx n="85" d="100"/>
          <a:sy n="85" d="100"/>
        </p:scale>
        <p:origin x="246" y="48"/>
      </p:cViewPr>
      <p:guideLst>
        <p:guide pos="3839"/>
        <p:guide orient="horz" pos="2160"/>
      </p:guideLst>
    </p:cSldViewPr>
  </p:slideViewPr>
  <p:notesTextViewPr>
    <p:cViewPr>
      <p:scale>
        <a:sx n="1" d="1"/>
        <a:sy n="1" d="1"/>
      </p:scale>
      <p:origin x="0" y="0"/>
    </p:cViewPr>
  </p:notesTextViewPr>
  <p:notesViewPr>
    <p:cSldViewPr>
      <p:cViewPr varScale="1">
        <p:scale>
          <a:sx n="85" d="100"/>
          <a:sy n="85"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ki\Desktop\&#25105;&#30340;\Pioneer\Assignments\Kore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solidFill>
                  <a:schemeClr val="tx2"/>
                </a:solidFill>
                <a:latin typeface="Microsoft YaHei UI" panose="020B0503020204020204" pitchFamily="34" charset="-122"/>
              </a:rPr>
              <a:t>Korea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PR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Sheet1!$A$2:$A$53</c:f>
              <c:numCache>
                <c:formatCode>General</c:formatCode>
                <c:ptCount val="52"/>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pt idx="48">
                  <c:v>2020</c:v>
                </c:pt>
                <c:pt idx="49">
                  <c:v>2021</c:v>
                </c:pt>
                <c:pt idx="50">
                  <c:v>2022</c:v>
                </c:pt>
                <c:pt idx="51">
                  <c:v>2023</c:v>
                </c:pt>
              </c:numCache>
            </c:numRef>
          </c:cat>
          <c:val>
            <c:numRef>
              <c:f>Sheet1!$B$2:$B$53</c:f>
              <c:numCache>
                <c:formatCode>General</c:formatCode>
                <c:ptCount val="52"/>
                <c:pt idx="0">
                  <c:v>5</c:v>
                </c:pt>
                <c:pt idx="1">
                  <c:v>4</c:v>
                </c:pt>
                <c:pt idx="2">
                  <c:v>5</c:v>
                </c:pt>
                <c:pt idx="3">
                  <c:v>5</c:v>
                </c:pt>
                <c:pt idx="4">
                  <c:v>5</c:v>
                </c:pt>
                <c:pt idx="5">
                  <c:v>5</c:v>
                </c:pt>
                <c:pt idx="6">
                  <c:v>4</c:v>
                </c:pt>
                <c:pt idx="7">
                  <c:v>4</c:v>
                </c:pt>
                <c:pt idx="8">
                  <c:v>5</c:v>
                </c:pt>
                <c:pt idx="9">
                  <c:v>5</c:v>
                </c:pt>
                <c:pt idx="10">
                  <c:v>5</c:v>
                </c:pt>
                <c:pt idx="11">
                  <c:v>5</c:v>
                </c:pt>
                <c:pt idx="12">
                  <c:v>4</c:v>
                </c:pt>
                <c:pt idx="13">
                  <c:v>4</c:v>
                </c:pt>
                <c:pt idx="14">
                  <c:v>4</c:v>
                </c:pt>
                <c:pt idx="15">
                  <c:v>4</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1</c:v>
                </c:pt>
                <c:pt idx="33">
                  <c:v>1</c:v>
                </c:pt>
                <c:pt idx="34">
                  <c:v>1</c:v>
                </c:pt>
                <c:pt idx="35">
                  <c:v>1</c:v>
                </c:pt>
                <c:pt idx="36">
                  <c:v>1</c:v>
                </c:pt>
                <c:pt idx="37">
                  <c:v>1</c:v>
                </c:pt>
                <c:pt idx="38">
                  <c:v>1</c:v>
                </c:pt>
                <c:pt idx="39">
                  <c:v>1</c:v>
                </c:pt>
                <c:pt idx="40">
                  <c:v>1</c:v>
                </c:pt>
                <c:pt idx="41">
                  <c:v>2</c:v>
                </c:pt>
                <c:pt idx="42">
                  <c:v>2</c:v>
                </c:pt>
                <c:pt idx="43">
                  <c:v>2</c:v>
                </c:pt>
                <c:pt idx="44">
                  <c:v>2</c:v>
                </c:pt>
                <c:pt idx="45">
                  <c:v>2</c:v>
                </c:pt>
                <c:pt idx="46">
                  <c:v>2</c:v>
                </c:pt>
                <c:pt idx="47">
                  <c:v>2</c:v>
                </c:pt>
                <c:pt idx="48">
                  <c:v>2</c:v>
                </c:pt>
                <c:pt idx="49">
                  <c:v>2</c:v>
                </c:pt>
                <c:pt idx="50">
                  <c:v>2</c:v>
                </c:pt>
                <c:pt idx="51">
                  <c:v>2</c:v>
                </c:pt>
              </c:numCache>
            </c:numRef>
          </c:val>
          <c:smooth val="0"/>
          <c:extLst>
            <c:ext xmlns:c16="http://schemas.microsoft.com/office/drawing/2014/chart" uri="{C3380CC4-5D6E-409C-BE32-E72D297353CC}">
              <c16:uniqueId val="{00000000-4B92-44E5-B904-128DAF0DD95B}"/>
            </c:ext>
          </c:extLst>
        </c:ser>
        <c:ser>
          <c:idx val="1"/>
          <c:order val="1"/>
          <c:tx>
            <c:strRef>
              <c:f>Sheet1!$C$1</c:f>
              <c:strCache>
                <c:ptCount val="1"/>
                <c:pt idx="0">
                  <c:v>CL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Sheet1!$A$2:$A$53</c:f>
              <c:numCache>
                <c:formatCode>General</c:formatCode>
                <c:ptCount val="52"/>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pt idx="48">
                  <c:v>2020</c:v>
                </c:pt>
                <c:pt idx="49">
                  <c:v>2021</c:v>
                </c:pt>
                <c:pt idx="50">
                  <c:v>2022</c:v>
                </c:pt>
                <c:pt idx="51">
                  <c:v>2023</c:v>
                </c:pt>
              </c:numCache>
            </c:numRef>
          </c:cat>
          <c:val>
            <c:numRef>
              <c:f>Sheet1!$C$2:$C$53</c:f>
              <c:numCache>
                <c:formatCode>General</c:formatCode>
                <c:ptCount val="52"/>
                <c:pt idx="0">
                  <c:v>6</c:v>
                </c:pt>
                <c:pt idx="1">
                  <c:v>6</c:v>
                </c:pt>
                <c:pt idx="2">
                  <c:v>6</c:v>
                </c:pt>
                <c:pt idx="3">
                  <c:v>5</c:v>
                </c:pt>
                <c:pt idx="4">
                  <c:v>6</c:v>
                </c:pt>
                <c:pt idx="5">
                  <c:v>5</c:v>
                </c:pt>
                <c:pt idx="6">
                  <c:v>5</c:v>
                </c:pt>
                <c:pt idx="7">
                  <c:v>5</c:v>
                </c:pt>
                <c:pt idx="8">
                  <c:v>6</c:v>
                </c:pt>
                <c:pt idx="9">
                  <c:v>5</c:v>
                </c:pt>
                <c:pt idx="10">
                  <c:v>6</c:v>
                </c:pt>
                <c:pt idx="11">
                  <c:v>5</c:v>
                </c:pt>
                <c:pt idx="12">
                  <c:v>5</c:v>
                </c:pt>
                <c:pt idx="13">
                  <c:v>5</c:v>
                </c:pt>
                <c:pt idx="14">
                  <c:v>5</c:v>
                </c:pt>
                <c:pt idx="15">
                  <c:v>4</c:v>
                </c:pt>
                <c:pt idx="16">
                  <c:v>3</c:v>
                </c:pt>
                <c:pt idx="17">
                  <c:v>3</c:v>
                </c:pt>
                <c:pt idx="18">
                  <c:v>3</c:v>
                </c:pt>
                <c:pt idx="19">
                  <c:v>3</c:v>
                </c:pt>
                <c:pt idx="20">
                  <c:v>3</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numCache>
            </c:numRef>
          </c:val>
          <c:smooth val="0"/>
          <c:extLst>
            <c:ext xmlns:c16="http://schemas.microsoft.com/office/drawing/2014/chart" uri="{C3380CC4-5D6E-409C-BE32-E72D297353CC}">
              <c16:uniqueId val="{00000001-4B92-44E5-B904-128DAF0DD95B}"/>
            </c:ext>
          </c:extLst>
        </c:ser>
        <c:ser>
          <c:idx val="2"/>
          <c:order val="2"/>
          <c:tx>
            <c:strRef>
              <c:f>Sheet1!$D$1</c:f>
              <c:strCache>
                <c:ptCount val="1"/>
                <c:pt idx="0">
                  <c:v>Freedom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Sheet1!$A$2:$A$53</c:f>
              <c:numCache>
                <c:formatCode>General</c:formatCode>
                <c:ptCount val="52"/>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pt idx="48">
                  <c:v>2020</c:v>
                </c:pt>
                <c:pt idx="49">
                  <c:v>2021</c:v>
                </c:pt>
                <c:pt idx="50">
                  <c:v>2022</c:v>
                </c:pt>
                <c:pt idx="51">
                  <c:v>2023</c:v>
                </c:pt>
              </c:numCache>
            </c:numRef>
          </c:cat>
          <c:val>
            <c:numRef>
              <c:f>Sheet1!$D$2:$D$53</c:f>
              <c:numCache>
                <c:formatCode>General</c:formatCode>
                <c:ptCount val="52"/>
                <c:pt idx="0">
                  <c:v>5.5</c:v>
                </c:pt>
                <c:pt idx="1">
                  <c:v>5</c:v>
                </c:pt>
                <c:pt idx="2">
                  <c:v>5.5</c:v>
                </c:pt>
                <c:pt idx="3">
                  <c:v>5</c:v>
                </c:pt>
                <c:pt idx="4">
                  <c:v>5.5</c:v>
                </c:pt>
                <c:pt idx="5">
                  <c:v>5</c:v>
                </c:pt>
                <c:pt idx="6">
                  <c:v>4.5</c:v>
                </c:pt>
                <c:pt idx="7">
                  <c:v>4.5</c:v>
                </c:pt>
                <c:pt idx="8">
                  <c:v>5.5</c:v>
                </c:pt>
                <c:pt idx="9">
                  <c:v>5</c:v>
                </c:pt>
                <c:pt idx="10">
                  <c:v>5.5</c:v>
                </c:pt>
                <c:pt idx="11">
                  <c:v>5</c:v>
                </c:pt>
                <c:pt idx="12">
                  <c:v>4.5</c:v>
                </c:pt>
                <c:pt idx="13">
                  <c:v>4.5</c:v>
                </c:pt>
                <c:pt idx="14">
                  <c:v>4.5</c:v>
                </c:pt>
                <c:pt idx="15">
                  <c:v>4</c:v>
                </c:pt>
                <c:pt idx="16">
                  <c:v>2.5</c:v>
                </c:pt>
                <c:pt idx="17">
                  <c:v>2.5</c:v>
                </c:pt>
                <c:pt idx="18">
                  <c:v>2.5</c:v>
                </c:pt>
                <c:pt idx="19">
                  <c:v>2.5</c:v>
                </c:pt>
                <c:pt idx="20">
                  <c:v>2.5</c:v>
                </c:pt>
                <c:pt idx="21">
                  <c:v>2</c:v>
                </c:pt>
                <c:pt idx="22">
                  <c:v>2</c:v>
                </c:pt>
                <c:pt idx="23">
                  <c:v>2</c:v>
                </c:pt>
                <c:pt idx="24">
                  <c:v>2</c:v>
                </c:pt>
                <c:pt idx="25">
                  <c:v>2</c:v>
                </c:pt>
                <c:pt idx="26">
                  <c:v>2</c:v>
                </c:pt>
                <c:pt idx="27">
                  <c:v>2</c:v>
                </c:pt>
                <c:pt idx="28">
                  <c:v>2</c:v>
                </c:pt>
                <c:pt idx="29">
                  <c:v>2</c:v>
                </c:pt>
                <c:pt idx="30">
                  <c:v>2</c:v>
                </c:pt>
                <c:pt idx="31">
                  <c:v>2</c:v>
                </c:pt>
                <c:pt idx="32">
                  <c:v>1.5</c:v>
                </c:pt>
                <c:pt idx="33">
                  <c:v>1.5</c:v>
                </c:pt>
                <c:pt idx="34">
                  <c:v>1.5</c:v>
                </c:pt>
                <c:pt idx="35">
                  <c:v>1.5</c:v>
                </c:pt>
                <c:pt idx="36">
                  <c:v>1.5</c:v>
                </c:pt>
                <c:pt idx="37">
                  <c:v>1.5</c:v>
                </c:pt>
                <c:pt idx="38">
                  <c:v>1.5</c:v>
                </c:pt>
                <c:pt idx="39">
                  <c:v>1.5</c:v>
                </c:pt>
                <c:pt idx="40">
                  <c:v>1.5</c:v>
                </c:pt>
                <c:pt idx="41">
                  <c:v>2</c:v>
                </c:pt>
                <c:pt idx="42">
                  <c:v>2</c:v>
                </c:pt>
                <c:pt idx="43">
                  <c:v>2</c:v>
                </c:pt>
                <c:pt idx="44">
                  <c:v>2</c:v>
                </c:pt>
                <c:pt idx="45">
                  <c:v>2</c:v>
                </c:pt>
                <c:pt idx="46">
                  <c:v>2</c:v>
                </c:pt>
                <c:pt idx="47">
                  <c:v>2</c:v>
                </c:pt>
                <c:pt idx="48">
                  <c:v>2</c:v>
                </c:pt>
                <c:pt idx="49">
                  <c:v>2</c:v>
                </c:pt>
                <c:pt idx="50">
                  <c:v>2</c:v>
                </c:pt>
                <c:pt idx="51">
                  <c:v>2</c:v>
                </c:pt>
              </c:numCache>
            </c:numRef>
          </c:val>
          <c:smooth val="0"/>
          <c:extLst>
            <c:ext xmlns:c16="http://schemas.microsoft.com/office/drawing/2014/chart" uri="{C3380CC4-5D6E-409C-BE32-E72D297353CC}">
              <c16:uniqueId val="{00000002-4B92-44E5-B904-128DAF0DD95B}"/>
            </c:ext>
          </c:extLst>
        </c:ser>
        <c:dLbls>
          <c:showLegendKey val="0"/>
          <c:showVal val="0"/>
          <c:showCatName val="0"/>
          <c:showSerName val="0"/>
          <c:showPercent val="0"/>
          <c:showBubbleSize val="0"/>
        </c:dLbls>
        <c:marker val="1"/>
        <c:smooth val="0"/>
        <c:axId val="1205660400"/>
        <c:axId val="1205660880"/>
      </c:lineChart>
      <c:catAx>
        <c:axId val="120566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05660880"/>
        <c:crosses val="autoZero"/>
        <c:auto val="1"/>
        <c:lblAlgn val="ctr"/>
        <c:lblOffset val="100"/>
        <c:noMultiLvlLbl val="0"/>
      </c:catAx>
      <c:valAx>
        <c:axId val="1205660880"/>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05660400"/>
        <c:crosses val="autoZero"/>
        <c:crossBetween val="midCat"/>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5CBF3EB-48B6-4411-8738-7F7637BDBA6E}" type="datetime1">
              <a:rPr lang="zh-CN" altLang="en-US" smtClean="0">
                <a:latin typeface="Microsoft YaHei UI" panose="020B0503020204020204" pitchFamily="34" charset="-122"/>
                <a:ea typeface="Microsoft YaHei UI" panose="020B0503020204020204" pitchFamily="34" charset="-122"/>
              </a:rPr>
              <a:t>2025/3/15</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50F04D9B-5E96-4218-B940-A5E65DB071F9}" type="datetime1">
              <a:rPr lang="zh-CN" altLang="en-US" noProof="0" smtClean="0"/>
              <a:t>2025/3/15</a:t>
            </a:fld>
            <a:endParaRPr lang="zh-CN" altLang="en-US" noProof="0">
              <a:latin typeface="Microsoft YaHei UI" panose="020B0503020204020204" pitchFamily="34" charset="-122"/>
              <a:ea typeface="Microsoft YaHei UI" panose="020B0503020204020204" pitchFamily="34" charset="-122"/>
            </a:endParaRPr>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CN" altLang="en-US" noProof="0"/>
              <a:t>单击此处编辑母版文本样式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latin typeface="Microsoft YaHei UI" panose="020B0503020204020204" pitchFamily="34" charset="-122"/>
              <a:ea typeface="Microsoft YaHei UI" panose="020B0503020204020204" pitchFamily="34" charset="-122"/>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9C971FF-EF28-4195-A575-329446EFAA55}" type="slidenum">
              <a:rPr lang="en-US" altLang="zh-CN" noProof="0" smtClean="0"/>
              <a:pPr/>
              <a:t>‹#›</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lumMod val="50000"/>
          </a:schemeClr>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lumMod val="50000"/>
          </a:schemeClr>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lumMod val="50000"/>
          </a:schemeClr>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lumMod val="50000"/>
          </a:schemeClr>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C971FF-EF28-4195-A575-329446EFAA55}" type="slidenum">
              <a:rPr lang="en-US" altLang="zh-CN" smtClean="0"/>
              <a:pPr/>
              <a:t>1</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181512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On June 10, 1987, protests broke out across the country.</a:t>
            </a:r>
          </a:p>
          <a:p>
            <a:r>
              <a:rPr lang="en-US" altLang="zh-CN" sz="1200" dirty="0"/>
              <a:t>People rushed into the streets to mourn for Park</a:t>
            </a:r>
            <a:r>
              <a:rPr lang="zh-CN" altLang="en-US" sz="1200" dirty="0"/>
              <a:t> </a:t>
            </a:r>
            <a:r>
              <a:rPr lang="en-US" altLang="zh-CN" sz="1200" dirty="0"/>
              <a:t>Jong-Cheol and Lee Han </a:t>
            </a:r>
            <a:r>
              <a:rPr lang="en-US" altLang="zh-CN" sz="1200" dirty="0" err="1"/>
              <a:t>Yeoul</a:t>
            </a:r>
            <a:r>
              <a:rPr lang="en-US" altLang="zh-CN" sz="1200" dirty="0"/>
              <a:t>. The former was the student who died in interrogation, and the latter was also a student who was severely injured by a tear gas grenade the previous day. </a:t>
            </a:r>
          </a:p>
          <a:p>
            <a:r>
              <a:rPr lang="en-US" altLang="zh-CN" sz="1200" dirty="0"/>
              <a:t>There were over a hundred protests in one day, and the call for democratic reforms was stronger than ever.</a:t>
            </a:r>
          </a:p>
          <a:p>
            <a:r>
              <a:rPr lang="en-US" altLang="zh-CN" sz="1200" dirty="0"/>
              <a:t>Finally, on June 29, the government surrendered as Roh Tae-Woo, the presidential candidate of the ruling Democratic Justice Party, promised direct presidential elections and further democratic reforms.</a:t>
            </a:r>
          </a:p>
          <a:p>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11</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10846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final period of Korean democratization, we see the first free election. The two previously banned opposition leaders, Kim Young-Sam and Kim Dae-Jung, ran for the presidency. However, because they split the opposition votes, Roh won the election. In his terms, he kept his promise. He reduced military influence and increased political competition. As a result, in the general election of 1988, the Democratic Justice Party lost the majority in the National Assembly, although it later formed a new Democratic Liberal Party with several minor parties. He also established diplomatic relationships with many countries, including Russia and China. In 1991, Korea joined the United Nations. Then, when he was </a:t>
            </a:r>
            <a:r>
              <a:rPr lang="en-US" altLang="zh-CN" sz="1200" dirty="0"/>
              <a:t>succeeded by Kim Young-Sam in 1993, Korea’s democracy entered a stable period.</a:t>
            </a:r>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12</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4870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In summary, Korea’s democratization was a gradual process. The Kwangju Uprising in 1980 was the start of the whole process and served as a catalyst. In the following years, more and more people joined the democratic movements until in 1987, the June Uprising unified nearly all sectors of Korean society,  overthrew the military government, and turned Korea into a democratic country.</a:t>
            </a:r>
          </a:p>
          <a:p>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13</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78847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This is the graph of the freedom score of Korea. We can see that from 1972 to 1982, Korea’s Freedom scores experienced constant fluctuations, but never fell under 4.5. Except in 1972, Korea remained in the “partly free” category in this decade.</a:t>
            </a:r>
          </a:p>
          <a:p>
            <a:r>
              <a:rPr lang="en-US" altLang="zh-CN" sz="1200" dirty="0"/>
              <a:t>However, in the period from 1982 to 1993, there was a drastic decrease in all of the scores, and Korea became a “free” country in 1988.</a:t>
            </a:r>
          </a:p>
          <a:p>
            <a:r>
              <a:rPr lang="en-US" altLang="zh-CN" sz="1200" dirty="0"/>
              <a:t>In the following years, Korea maintained a stable democracy.</a:t>
            </a:r>
          </a:p>
          <a:p>
            <a:r>
              <a:rPr lang="en-US" altLang="zh-CN" sz="1200" dirty="0"/>
              <a:t>In years 2004-2012, there was a minor decrease in the Political Rights score, but later returned to 2.</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smtClean="0"/>
              <a:pPr/>
              <a:t>3</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28025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First, I will briefly introduce the political leaders during that period. The third president of Korea, Park Chung-Hee, was a military dictator who controlled the media and suppressed civil liberties. He was assassinated in 1979.</a:t>
            </a:r>
          </a:p>
          <a:p>
            <a:endParaRPr lang="en-US" altLang="zh-CN" sz="1200" dirty="0"/>
          </a:p>
          <a:p>
            <a:r>
              <a:rPr lang="en-US" altLang="zh-CN" sz="1200" dirty="0"/>
              <a:t>His successor, Chun Doo-Hwan, was also a military dictator who seized power through a coup. He continued the authoritarian regime and ruled from 1980-1988.</a:t>
            </a:r>
          </a:p>
          <a:p>
            <a:endParaRPr lang="en-US" altLang="zh-CN" sz="1200" dirty="0"/>
          </a:p>
          <a:p>
            <a:r>
              <a:rPr lang="en-US" altLang="zh-CN" sz="1200" dirty="0"/>
              <a:t>The sixth president, Roh Tae-Woo, was the first democratically elected president who served from 1988 to 1993.</a:t>
            </a:r>
          </a:p>
          <a:p>
            <a:endParaRPr lang="en-US" altLang="zh-CN" sz="1200" dirty="0"/>
          </a:p>
          <a:p>
            <a:r>
              <a:rPr lang="en-US" altLang="zh-CN" sz="1200" dirty="0"/>
              <a:t>Then, in 1993, Kim Young-Sam became the first civilian president who was not from the military, marking Korean democracy entering a stable period.</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4</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81278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Generally, there are four phases in the process of democratization in Korea. The first phase, from October 1979 to December 1983, was the Aborted democratization and shrunken social movements. The second phase was Liberalization, the third phase Transition, and lastly the Post-transition period. Among these phases, the first and third phases were the most important because two vital events, the Kwangju Uprising and the June Uprising, happened during these periods.</a:t>
            </a:r>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5</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32026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In the first period, Korea’s civil society was largely underdeveloped and the opposition forces were weak after being repressed for a long time. Besides, the middle class in Korea was not very active, and the US prioritized maintaining stability rather than supporting the democratic movements. Therefore, although there were calls and attempts for reform, most of them were unsuccessful. However, they laid the groundwork for future movements.</a:t>
            </a:r>
          </a:p>
          <a:p>
            <a:r>
              <a:rPr lang="en-US" altLang="zh-CN" sz="1200" dirty="0"/>
              <a:t>In 1979, after the assassination of Park Chung-Hee, there was a power vacuum and Korea seemed to have a vital opportunity for democratization.</a:t>
            </a:r>
          </a:p>
          <a:p>
            <a:r>
              <a:rPr lang="en-US" altLang="zh-CN" sz="1200" dirty="0"/>
              <a:t>At the same time, the opposition party was also weak and largely unprepared.</a:t>
            </a:r>
          </a:p>
          <a:p>
            <a:r>
              <a:rPr lang="en-US" altLang="zh-CN" sz="1200" dirty="0"/>
              <a:t>As a result, the only group that could fill the vacancy was the military.</a:t>
            </a:r>
          </a:p>
          <a:p>
            <a:r>
              <a:rPr lang="en-US" altLang="zh-CN" sz="1200" dirty="0"/>
              <a:t>On December 12, 1979, Chun Doo-Hwan gained supremacy in the military through an internal coup. He continued the authoritarian rule by declaring martial law and kept violently repressing his dissenters and democratic movements. His actions led to the Kwangju Uprising.</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6</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1648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On May 18, 1980, a popular uprising broke out in Kwangju. Citizens protested against Chun Doo-Hwan’s actions and demanded democratic reforms and the end of martial law.</a:t>
            </a:r>
          </a:p>
          <a:p>
            <a:r>
              <a:rPr lang="en-US" altLang="zh-CN" sz="1200" dirty="0"/>
              <a:t>The citizens, including 5,000 students, formed a militia and shortly controlled the city.</a:t>
            </a:r>
          </a:p>
          <a:p>
            <a:r>
              <a:rPr lang="en-US" altLang="zh-CN" sz="1200" dirty="0"/>
              <a:t>As a response, Chun deployed national guards and special paratroopers to suppress the protesters. The soldiers fired at civilians indiscriminately, and the precise number of casualties is still unknown.</a:t>
            </a:r>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7</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93700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Despite being a tragic event, the Kwangju uprising did not receive support from people outside the city and the US. In the following years, it will continue to </a:t>
            </a:r>
            <a:r>
              <a:rPr lang="en-US" altLang="zh-CN" sz="1200" dirty="0"/>
              <a:t>divide progressives and conservatives.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For progressives, the event was a milestone in the democratization of Korea and served as a catalyst for positive political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For conservatives, however, it was viewed as an insurrection led by communist forces, with possible encouragement from North Korea. This narrative was also adopted by the Chun administration at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However, the Gwangju uprising would undeniably act as a rallying point for continuing student-led protests and a sustained campaign for democracy that continued throughout the 1980s.</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8</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5115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In</a:t>
            </a:r>
            <a:r>
              <a:rPr lang="zh-CN" altLang="en-US" sz="1200" dirty="0"/>
              <a:t> </a:t>
            </a:r>
            <a:r>
              <a:rPr lang="en-US" altLang="zh-CN" sz="1200" dirty="0"/>
              <a:t>the</a:t>
            </a:r>
            <a:r>
              <a:rPr lang="zh-CN" altLang="en-US" sz="1200" dirty="0"/>
              <a:t> </a:t>
            </a:r>
            <a:r>
              <a:rPr lang="en-US" altLang="zh-CN" sz="1200" dirty="0"/>
              <a:t>second</a:t>
            </a:r>
            <a:r>
              <a:rPr lang="zh-CN" altLang="en-US" sz="1200" dirty="0"/>
              <a:t> </a:t>
            </a:r>
            <a:r>
              <a:rPr lang="en-US" altLang="zh-CN" sz="1200" dirty="0"/>
              <a:t>phase,</a:t>
            </a:r>
            <a:r>
              <a:rPr lang="zh-CN" altLang="en-US" sz="1200" dirty="0"/>
              <a:t> </a:t>
            </a:r>
            <a:r>
              <a:rPr lang="en-US" altLang="zh-CN" sz="1200" dirty="0"/>
              <a:t>government</a:t>
            </a:r>
            <a:r>
              <a:rPr lang="zh-CN" altLang="en-US" sz="1200" dirty="0"/>
              <a:t> </a:t>
            </a:r>
            <a:r>
              <a:rPr lang="en-US" altLang="zh-CN" sz="1200" dirty="0"/>
              <a:t>repression</a:t>
            </a:r>
            <a:r>
              <a:rPr lang="zh-CN" altLang="en-US" sz="1200" dirty="0"/>
              <a:t> </a:t>
            </a:r>
            <a:r>
              <a:rPr lang="en-US" altLang="zh-CN" sz="1200" dirty="0"/>
              <a:t>for</a:t>
            </a:r>
            <a:r>
              <a:rPr lang="zh-CN" altLang="en-US" sz="1200" dirty="0"/>
              <a:t> </a:t>
            </a:r>
            <a:r>
              <a:rPr lang="en-US" altLang="zh-CN" sz="1200" dirty="0"/>
              <a:t>social movements was relaxed and a strong opposition party, the New Korean Democratic Party, emerged.</a:t>
            </a:r>
          </a:p>
          <a:p>
            <a:r>
              <a:rPr lang="en-US" altLang="zh-CN" sz="1200" dirty="0"/>
              <a:t>In order to restore the lost legitimacy in the Kwangju uprising and relieve social tensions, Chun released opposition politicians and student activists, and withdrew police from campuses. </a:t>
            </a:r>
          </a:p>
          <a:p>
            <a:r>
              <a:rPr lang="en-US" altLang="zh-CN" sz="1200" dirty="0"/>
              <a:t>He believed that he could control the opposition groups. However, the opposition forces quickly regained momentum and revitalized.</a:t>
            </a:r>
          </a:p>
          <a:p>
            <a:r>
              <a:rPr lang="en-US" altLang="zh-CN" sz="1200" dirty="0"/>
              <a:t>In the general election of 1985, the NKDP won 67 of 276 seats in the National Assembly and gained 30% of the popular votes.</a:t>
            </a:r>
          </a:p>
          <a:p>
            <a:r>
              <a:rPr lang="en-US" altLang="zh-CN" sz="1200" dirty="0"/>
              <a:t>In the same year, the United Minjung Movement for Democracy and Unification was founded. It was the first umbrella organization that contained broad sectors of opposition forces including workers, students, farmers, religious communities and journalists.</a:t>
            </a:r>
          </a:p>
          <a:p>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9</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69017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third period, the most significant changes appeared in the attitudes of the middle class and the US government. Before 1987, the middle class was not eager to take the risks of confronting a militant authoritarian regime. However, they were ignited by the April 13 measure in 1987, which changed direct presidential election to indirect election. Another incident that turned them into active supporters for the social movements was the torture and death of a college student named </a:t>
            </a:r>
            <a:r>
              <a:rPr lang="en-US" altLang="zh-CN" sz="1200" dirty="0"/>
              <a:t>Park</a:t>
            </a:r>
            <a:r>
              <a:rPr lang="zh-CN" altLang="en-US" sz="1200" dirty="0"/>
              <a:t> </a:t>
            </a:r>
            <a:r>
              <a:rPr lang="en-US" altLang="zh-CN" sz="1200" dirty="0"/>
              <a:t>Jong-Cheol. The participation of hundreds of thousands of the previous silent middle class in the democratic movements also urged the US government to change their attitude. They sent a strong message to the Korean government that they opposed any form of military intervention. Then, the June uprising broke out, which turned Korea into a democratic country.</a:t>
            </a:r>
            <a:endParaRPr lang="zh-CN" altLang="en-US" dirty="0"/>
          </a:p>
        </p:txBody>
      </p:sp>
      <p:sp>
        <p:nvSpPr>
          <p:cNvPr id="4" name="灯片编号占位符 3"/>
          <p:cNvSpPr>
            <a:spLocks noGrp="1"/>
          </p:cNvSpPr>
          <p:nvPr>
            <p:ph type="sldNum" sz="quarter" idx="5"/>
          </p:nvPr>
        </p:nvSpPr>
        <p:spPr/>
        <p:txBody>
          <a:bodyPr/>
          <a:lstStyle/>
          <a:p>
            <a:fld id="{69C971FF-EF28-4195-A575-329446EFAA55}" type="slidenum">
              <a:rPr lang="en-US" altLang="zh-CN" noProof="0" smtClean="0"/>
              <a:pPr/>
              <a:t>10</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81612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5" name="任意多边形(F) 4" descr="亚洲地图"/>
          <p:cNvSpPr>
            <a:spLocks noEditPoints="1"/>
          </p:cNvSpPr>
          <p:nvPr/>
        </p:nvSpPr>
        <p:spPr bwMode="auto">
          <a:xfrm>
            <a:off x="-3175" y="12700"/>
            <a:ext cx="12192000"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zh-CN" altLang="en-US" noProof="0">
              <a:solidFill>
                <a:schemeClr val="lt1"/>
              </a:solidFill>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ctrTitle"/>
          </p:nvPr>
        </p:nvSpPr>
        <p:spPr>
          <a:xfrm>
            <a:off x="1217613" y="1828799"/>
            <a:ext cx="9753600" cy="3048001"/>
          </a:xfrm>
        </p:spPr>
        <p:txBody>
          <a:bodyPr rtlCol="0">
            <a:normAutofit/>
          </a:bodyPr>
          <a:lstStyle>
            <a:lvl1pPr>
              <a:defRPr sz="440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p:cNvSpPr>
            <a:spLocks noGrp="1"/>
          </p:cNvSpPr>
          <p:nvPr>
            <p:ph type="subTitle" idx="1" hasCustomPrompt="1"/>
          </p:nvPr>
        </p:nvSpPr>
        <p:spPr>
          <a:xfrm>
            <a:off x="1217614" y="5029200"/>
            <a:ext cx="7848600" cy="1143000"/>
          </a:xfrm>
        </p:spPr>
        <p:txBody>
          <a:bodyPr rtlCol="0">
            <a:normAutofit/>
          </a:bodyPr>
          <a:lstStyle>
            <a:lvl1pPr marL="0" indent="0" algn="l">
              <a:spcBef>
                <a:spcPts val="0"/>
              </a:spcBef>
              <a:buNone/>
              <a:defRPr sz="2000">
                <a:solidFill>
                  <a:schemeClr val="tx1"/>
                </a:solidFill>
                <a:latin typeface="Microsoft YaHei UI" panose="020B0503020204020204" pitchFamily="34" charset="-122"/>
                <a:ea typeface="Microsoft YaHei UI"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noProof="0"/>
              <a:t>单击以编辑母版副标题样式</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垂直文本占位符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5" name="页脚占位符 4"/>
          <p:cNvSpPr>
            <a:spLocks noGrp="1"/>
          </p:cNvSpPr>
          <p:nvPr>
            <p:ph type="ftr" sz="quarter" idx="11"/>
          </p:nvPr>
        </p:nvSpPr>
        <p:spPr/>
        <p:txBody>
          <a:bodyPr rtlCol="0"/>
          <a:lstStyle/>
          <a:p>
            <a:pPr rtl="0"/>
            <a:r>
              <a:rPr lang="zh-CN" altLang="en-US" noProof="0"/>
              <a:t>添加页脚</a:t>
            </a:r>
          </a:p>
        </p:txBody>
      </p:sp>
      <p:sp>
        <p:nvSpPr>
          <p:cNvPr id="4" name="日期占位符 3"/>
          <p:cNvSpPr>
            <a:spLocks noGrp="1"/>
          </p:cNvSpPr>
          <p:nvPr>
            <p:ph type="dt" sz="half" idx="10"/>
          </p:nvPr>
        </p:nvSpPr>
        <p:spPr/>
        <p:txBody>
          <a:bodyPr rtlCol="0"/>
          <a:lstStyle/>
          <a:p>
            <a:pPr rtl="0"/>
            <a:fld id="{FA4C2764-0623-41A5-A96E-088702A32CCF}" type="datetime1">
              <a:rPr lang="zh-CN" altLang="en-US" noProof="0" smtClean="0"/>
              <a:t>2025/3/15</a:t>
            </a:fld>
            <a:endParaRPr lang="zh-CN" altLang="en-US" noProof="0"/>
          </a:p>
        </p:txBody>
      </p:sp>
      <p:sp>
        <p:nvSpPr>
          <p:cNvPr id="6" name="幻灯片编号占位符 5"/>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836898" y="685800"/>
            <a:ext cx="2134315" cy="5486400"/>
          </a:xfrm>
        </p:spPr>
        <p:txBody>
          <a:bodyPr vert="eaVert" rtlCol="0"/>
          <a:lstStyle/>
          <a:p>
            <a:pPr rtl="0"/>
            <a:r>
              <a:rPr lang="zh-CN" altLang="en-US" noProof="0"/>
              <a:t>单击此处编辑母版标题样式</a:t>
            </a:r>
          </a:p>
        </p:txBody>
      </p:sp>
      <p:sp>
        <p:nvSpPr>
          <p:cNvPr id="3" name="垂直文本占位符 2"/>
          <p:cNvSpPr>
            <a:spLocks noGrp="1"/>
          </p:cNvSpPr>
          <p:nvPr>
            <p:ph type="body" orient="vert" idx="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5" name="页脚占位符 4"/>
          <p:cNvSpPr>
            <a:spLocks noGrp="1"/>
          </p:cNvSpPr>
          <p:nvPr>
            <p:ph type="ftr" sz="quarter" idx="11"/>
          </p:nvPr>
        </p:nvSpPr>
        <p:spPr/>
        <p:txBody>
          <a:bodyPr rtlCol="0"/>
          <a:lstStyle/>
          <a:p>
            <a:pPr rtl="0"/>
            <a:r>
              <a:rPr lang="zh-CN" altLang="en-US" noProof="0"/>
              <a:t>添加页脚</a:t>
            </a:r>
          </a:p>
        </p:txBody>
      </p:sp>
      <p:sp>
        <p:nvSpPr>
          <p:cNvPr id="4" name="日期占位符 3"/>
          <p:cNvSpPr>
            <a:spLocks noGrp="1"/>
          </p:cNvSpPr>
          <p:nvPr>
            <p:ph type="dt" sz="half" idx="10"/>
          </p:nvPr>
        </p:nvSpPr>
        <p:spPr/>
        <p:txBody>
          <a:bodyPr rtlCol="0"/>
          <a:lstStyle/>
          <a:p>
            <a:pPr rtl="0"/>
            <a:fld id="{59F4BA91-8802-4ED2-BACF-C6354A8A8484}" type="datetime1">
              <a:rPr lang="zh-CN" altLang="en-US" noProof="0" smtClean="0"/>
              <a:t>2025/3/15</a:t>
            </a:fld>
            <a:endParaRPr lang="zh-CN" altLang="en-US" noProof="0"/>
          </a:p>
        </p:txBody>
      </p:sp>
      <p:sp>
        <p:nvSpPr>
          <p:cNvPr id="6" name="幻灯片编号占位符 5"/>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内容占位符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5" name="页脚占位符 4"/>
          <p:cNvSpPr>
            <a:spLocks noGrp="1"/>
          </p:cNvSpPr>
          <p:nvPr>
            <p:ph type="ftr" sz="quarter" idx="11"/>
          </p:nvPr>
        </p:nvSpPr>
        <p:spPr/>
        <p:txBody>
          <a:bodyPr rtlCol="0"/>
          <a:lstStyle/>
          <a:p>
            <a:pPr rtl="0"/>
            <a:r>
              <a:rPr lang="zh-CN" altLang="en-US" noProof="0"/>
              <a:t>添加页脚</a:t>
            </a:r>
          </a:p>
        </p:txBody>
      </p:sp>
      <p:sp>
        <p:nvSpPr>
          <p:cNvPr id="4" name="日期占位符 3"/>
          <p:cNvSpPr>
            <a:spLocks noGrp="1"/>
          </p:cNvSpPr>
          <p:nvPr>
            <p:ph type="dt" sz="half" idx="10"/>
          </p:nvPr>
        </p:nvSpPr>
        <p:spPr/>
        <p:txBody>
          <a:bodyPr rtlCol="0"/>
          <a:lstStyle/>
          <a:p>
            <a:pPr rtl="0"/>
            <a:fld id="{01A3427F-A5A2-45A3-9FC9-D1A5D5317B97}" type="datetime1">
              <a:rPr lang="zh-CN" altLang="en-US" noProof="0" smtClean="0"/>
              <a:t>2025/3/15</a:t>
            </a:fld>
            <a:endParaRPr lang="zh-CN" altLang="en-US" noProof="0"/>
          </a:p>
        </p:txBody>
      </p:sp>
      <p:sp>
        <p:nvSpPr>
          <p:cNvPr id="6" name="幻灯片编号占位符 5"/>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zh-CN" altLang="en-US" noProof="0"/>
              <a:t>单击此处编辑母版标题样式</a:t>
            </a:r>
          </a:p>
        </p:txBody>
      </p:sp>
      <p:sp>
        <p:nvSpPr>
          <p:cNvPr id="3" name="文本占位符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单击此处编辑母版文本样式</a:t>
            </a:r>
          </a:p>
        </p:txBody>
      </p:sp>
      <p:sp>
        <p:nvSpPr>
          <p:cNvPr id="5" name="页脚占位符 4"/>
          <p:cNvSpPr>
            <a:spLocks noGrp="1"/>
          </p:cNvSpPr>
          <p:nvPr>
            <p:ph type="ftr" sz="quarter" idx="11"/>
          </p:nvPr>
        </p:nvSpPr>
        <p:spPr/>
        <p:txBody>
          <a:bodyPr rtlCol="0"/>
          <a:lstStyle/>
          <a:p>
            <a:pPr rtl="0"/>
            <a:r>
              <a:rPr lang="zh-CN" altLang="en-US" noProof="0"/>
              <a:t>添加页脚</a:t>
            </a:r>
          </a:p>
        </p:txBody>
      </p:sp>
      <p:sp>
        <p:nvSpPr>
          <p:cNvPr id="4" name="日期占位符 3"/>
          <p:cNvSpPr>
            <a:spLocks noGrp="1"/>
          </p:cNvSpPr>
          <p:nvPr>
            <p:ph type="dt" sz="half" idx="10"/>
          </p:nvPr>
        </p:nvSpPr>
        <p:spPr/>
        <p:txBody>
          <a:bodyPr rtlCol="0"/>
          <a:lstStyle/>
          <a:p>
            <a:pPr rtl="0"/>
            <a:fld id="{14CBEEC0-998B-4FDC-9041-D2CB872F27D2}" type="datetime1">
              <a:rPr lang="zh-CN" altLang="en-US" noProof="0" smtClean="0"/>
              <a:t>2025/3/15</a:t>
            </a:fld>
            <a:endParaRPr lang="zh-CN" altLang="en-US" noProof="0"/>
          </a:p>
        </p:txBody>
      </p:sp>
      <p:sp>
        <p:nvSpPr>
          <p:cNvPr id="6" name="幻灯片编号占位符 5"/>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内容占位符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4" name="内容占位符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页脚占位符 5"/>
          <p:cNvSpPr>
            <a:spLocks noGrp="1"/>
          </p:cNvSpPr>
          <p:nvPr>
            <p:ph type="ftr" sz="quarter" idx="11"/>
          </p:nvPr>
        </p:nvSpPr>
        <p:spPr/>
        <p:txBody>
          <a:bodyPr rtlCol="0"/>
          <a:lstStyle/>
          <a:p>
            <a:pPr rtl="0"/>
            <a:r>
              <a:rPr lang="zh-CN" altLang="en-US" noProof="0"/>
              <a:t>添加页脚</a:t>
            </a:r>
          </a:p>
        </p:txBody>
      </p:sp>
      <p:sp>
        <p:nvSpPr>
          <p:cNvPr id="5" name="日期占位符 4"/>
          <p:cNvSpPr>
            <a:spLocks noGrp="1"/>
          </p:cNvSpPr>
          <p:nvPr>
            <p:ph type="dt" sz="half" idx="10"/>
          </p:nvPr>
        </p:nvSpPr>
        <p:spPr/>
        <p:txBody>
          <a:bodyPr rtlCol="0"/>
          <a:lstStyle/>
          <a:p>
            <a:pPr rtl="0"/>
            <a:fld id="{F7429929-44E4-476D-9488-C2B914AC7FD0}" type="datetime1">
              <a:rPr lang="zh-CN" altLang="en-US" noProof="0" smtClean="0"/>
              <a:t>2025/3/15</a:t>
            </a:fld>
            <a:endParaRPr lang="zh-CN" altLang="en-US" noProof="0"/>
          </a:p>
        </p:txBody>
      </p:sp>
      <p:sp>
        <p:nvSpPr>
          <p:cNvPr id="7" name="灯片编号占位符 6"/>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vl1pPr>
          </a:lstStyle>
          <a:p>
            <a:pPr rtl="0"/>
            <a:r>
              <a:rPr lang="zh-CN" altLang="en-US" noProof="0"/>
              <a:t>单击此处编辑母版标题样式</a:t>
            </a:r>
          </a:p>
        </p:txBody>
      </p:sp>
      <p:sp>
        <p:nvSpPr>
          <p:cNvPr id="3" name="文本占位符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4" name="内容占位符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5" name="文本占位符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8" name="页脚占位符 7"/>
          <p:cNvSpPr>
            <a:spLocks noGrp="1"/>
          </p:cNvSpPr>
          <p:nvPr>
            <p:ph type="ftr" sz="quarter" idx="11"/>
          </p:nvPr>
        </p:nvSpPr>
        <p:spPr/>
        <p:txBody>
          <a:bodyPr rtlCol="0"/>
          <a:lstStyle/>
          <a:p>
            <a:pPr rtl="0"/>
            <a:r>
              <a:rPr lang="zh-CN" altLang="en-US" noProof="0"/>
              <a:t>添加页脚</a:t>
            </a:r>
          </a:p>
        </p:txBody>
      </p:sp>
      <p:sp>
        <p:nvSpPr>
          <p:cNvPr id="7" name="日期占位符 6"/>
          <p:cNvSpPr>
            <a:spLocks noGrp="1"/>
          </p:cNvSpPr>
          <p:nvPr>
            <p:ph type="dt" sz="half" idx="10"/>
          </p:nvPr>
        </p:nvSpPr>
        <p:spPr/>
        <p:txBody>
          <a:bodyPr rtlCol="0"/>
          <a:lstStyle/>
          <a:p>
            <a:pPr rtl="0"/>
            <a:fld id="{A04B72E2-83EF-4FE8-9CCD-1D9FFCBFE432}" type="datetime1">
              <a:rPr lang="zh-CN" altLang="en-US" noProof="0" smtClean="0"/>
              <a:t>2025/3/15</a:t>
            </a:fld>
            <a:endParaRPr lang="zh-CN" altLang="en-US" noProof="0"/>
          </a:p>
        </p:txBody>
      </p:sp>
      <p:sp>
        <p:nvSpPr>
          <p:cNvPr id="9" name="幻灯片编号占位符 8"/>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4" name="页脚占位符 3"/>
          <p:cNvSpPr>
            <a:spLocks noGrp="1"/>
          </p:cNvSpPr>
          <p:nvPr>
            <p:ph type="ftr" sz="quarter" idx="11"/>
          </p:nvPr>
        </p:nvSpPr>
        <p:spPr/>
        <p:txBody>
          <a:bodyPr rtlCol="0"/>
          <a:lstStyle/>
          <a:p>
            <a:pPr rtl="0"/>
            <a:r>
              <a:rPr lang="zh-CN" altLang="en-US" noProof="0"/>
              <a:t>添加页脚</a:t>
            </a:r>
          </a:p>
        </p:txBody>
      </p:sp>
      <p:sp>
        <p:nvSpPr>
          <p:cNvPr id="3" name="日期占位符 2"/>
          <p:cNvSpPr>
            <a:spLocks noGrp="1"/>
          </p:cNvSpPr>
          <p:nvPr>
            <p:ph type="dt" sz="half" idx="10"/>
          </p:nvPr>
        </p:nvSpPr>
        <p:spPr/>
        <p:txBody>
          <a:bodyPr rtlCol="0"/>
          <a:lstStyle/>
          <a:p>
            <a:pPr rtl="0"/>
            <a:fld id="{4D54EE8C-D509-4DC3-A7F9-AB18578112DA}" type="datetime1">
              <a:rPr lang="zh-CN" altLang="en-US" noProof="0" smtClean="0"/>
              <a:t>2025/3/15</a:t>
            </a:fld>
            <a:endParaRPr lang="zh-CN" altLang="en-US" noProof="0"/>
          </a:p>
        </p:txBody>
      </p:sp>
      <p:sp>
        <p:nvSpPr>
          <p:cNvPr id="5" name="灯片编号占位符 4"/>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rtlCol="0"/>
          <a:lstStyle/>
          <a:p>
            <a:pPr rtl="0"/>
            <a:r>
              <a:rPr lang="zh-CN" altLang="en-US" noProof="0"/>
              <a:t>添加页脚</a:t>
            </a:r>
          </a:p>
        </p:txBody>
      </p:sp>
      <p:sp>
        <p:nvSpPr>
          <p:cNvPr id="2" name="日期占位符 1"/>
          <p:cNvSpPr>
            <a:spLocks noGrp="1"/>
          </p:cNvSpPr>
          <p:nvPr>
            <p:ph type="dt" sz="half" idx="10"/>
          </p:nvPr>
        </p:nvSpPr>
        <p:spPr/>
        <p:txBody>
          <a:bodyPr rtlCol="0"/>
          <a:lstStyle/>
          <a:p>
            <a:pPr rtl="0"/>
            <a:fld id="{AEE6FC16-7DF1-4F98-B7EB-5BFA29B343D8}" type="datetime1">
              <a:rPr lang="zh-CN" altLang="en-US" noProof="0" smtClean="0"/>
              <a:t>2025/3/15</a:t>
            </a:fld>
            <a:endParaRPr lang="zh-CN" altLang="en-US" noProof="0"/>
          </a:p>
        </p:txBody>
      </p:sp>
      <p:sp>
        <p:nvSpPr>
          <p:cNvPr id="4" name="灯片编号占位符 3"/>
          <p:cNvSpPr>
            <a:spLocks noGrp="1"/>
          </p:cNvSpPr>
          <p:nvPr>
            <p:ph type="sldNum" sz="quarter" idx="12"/>
          </p:nvPr>
        </p:nvSpPr>
        <p:spPr/>
        <p:txBody>
          <a:bodyPr rtlCol="0"/>
          <a:lstStyle/>
          <a:p>
            <a:pPr rtl="0"/>
            <a:fld id="{F36C87F6-986D-49E6-AF40-1B3A1EE8064D}" type="slidenum">
              <a:rPr lang="en-US" altLang="zh-CN" noProof="0" smtClean="0"/>
              <a:t>‹#›</a:t>
            </a:fld>
            <a:endParaRPr lang="zh-CN" altLang="en-US"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bg>
      <p:bgPr>
        <a:solidFill>
          <a:schemeClr val="bg1"/>
        </a:solidFill>
        <a:effectLst/>
      </p:bgPr>
    </p:bg>
    <p:spTree>
      <p:nvGrpSpPr>
        <p:cNvPr id="1" name=""/>
        <p:cNvGrpSpPr/>
        <p:nvPr/>
      </p:nvGrpSpPr>
      <p:grpSpPr>
        <a:xfrm>
          <a:off x="0" y="0"/>
          <a:ext cx="0" cy="0"/>
          <a:chOff x="0" y="0"/>
          <a:chExt cx="0" cy="0"/>
        </a:xfrm>
      </p:grpSpPr>
      <p:sp>
        <p:nvSpPr>
          <p:cNvPr id="8" name="长方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a:xfrm>
            <a:off x="684213" y="685800"/>
            <a:ext cx="3886200" cy="4038600"/>
          </a:xfrm>
        </p:spPr>
        <p:txBody>
          <a:bodyPr rtlCol="0" anchor="b">
            <a:noAutofit/>
          </a:bodyPr>
          <a:lstStyle>
            <a:lvl1pPr algn="l">
              <a:defRPr sz="4000" b="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p:nvPr>
        </p:nvSpPr>
        <p:spPr>
          <a:xfrm>
            <a:off x="5865814" y="685800"/>
            <a:ext cx="5638800" cy="5486400"/>
          </a:xfrm>
        </p:spPr>
        <p:txBody>
          <a:bodyPr rtlCol="0">
            <a:normAutofit/>
          </a:bodyPr>
          <a:lstStyle>
            <a:lvl1pPr>
              <a:defRPr sz="2400">
                <a:latin typeface="Microsoft YaHei UI" panose="020B0503020204020204" pitchFamily="34" charset="-122"/>
                <a:ea typeface="Microsoft YaHei UI" panose="020B0503020204020204" pitchFamily="34" charset="-122"/>
              </a:defRPr>
            </a:lvl1pPr>
            <a:lvl2pPr>
              <a:defRPr sz="2000">
                <a:latin typeface="Microsoft YaHei UI" panose="020B0503020204020204" pitchFamily="34" charset="-122"/>
                <a:ea typeface="Microsoft YaHei UI" panose="020B0503020204020204" pitchFamily="34" charset="-122"/>
              </a:defRPr>
            </a:lvl2pPr>
            <a:lvl3pPr>
              <a:defRPr sz="1800">
                <a:latin typeface="Microsoft YaHei UI" panose="020B0503020204020204" pitchFamily="34" charset="-122"/>
                <a:ea typeface="Microsoft YaHei UI" panose="020B0503020204020204" pitchFamily="34" charset="-122"/>
              </a:defRPr>
            </a:lvl3pPr>
            <a:lvl4pPr>
              <a:defRPr sz="1600">
                <a:latin typeface="Microsoft YaHei UI" panose="020B0503020204020204" pitchFamily="34" charset="-122"/>
                <a:ea typeface="Microsoft YaHei UI" panose="020B0503020204020204" pitchFamily="34" charset="-122"/>
              </a:defRPr>
            </a:lvl4pPr>
            <a:lvl5pPr>
              <a:defRPr sz="1600">
                <a:latin typeface="Microsoft YaHei UI" panose="020B0503020204020204" pitchFamily="34" charset="-122"/>
                <a:ea typeface="Microsoft YaHei UI" panose="020B0503020204020204" pitchFamily="34" charset="-122"/>
              </a:defRPr>
            </a:lvl5pPr>
            <a:lvl6pPr>
              <a:defRPr sz="1600"/>
            </a:lvl6pPr>
            <a:lvl7pPr>
              <a:defRPr sz="1600"/>
            </a:lvl7pPr>
            <a:lvl8pPr>
              <a:defRPr sz="1600"/>
            </a:lvl8pPr>
            <a:lvl9pPr>
              <a:defRPr sz="16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4" name="文本占位符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6" name="页脚占位符 5"/>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5" name="日期占位符 4"/>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EDCF697D-2969-4ED8-83AD-E673BF853B6E}" type="datetime1">
              <a:rPr lang="zh-CN" altLang="en-US" noProof="0" smtClean="0"/>
              <a:t>2025/3/15</a:t>
            </a:fld>
            <a:endParaRPr lang="zh-CN" altLang="en-US" noProof="0" dirty="0"/>
          </a:p>
        </p:txBody>
      </p:sp>
      <p:sp>
        <p:nvSpPr>
          <p:cNvPr id="7" name="灯片编号占位符 6"/>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F36C87F6-986D-49E6-AF40-1B3A1EE8064D}" type="slidenum">
              <a:rPr lang="en-US" altLang="zh-CN" noProof="0" smtClean="0"/>
              <a:pPr/>
              <a:t>‹#›</a:t>
            </a:fld>
            <a:endParaRPr lang="zh-CN" altLang="en-US"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标题的图片">
    <p:bg>
      <p:bgPr>
        <a:solidFill>
          <a:schemeClr val="bg1"/>
        </a:solidFill>
        <a:effectLst/>
      </p:bgPr>
    </p:bg>
    <p:spTree>
      <p:nvGrpSpPr>
        <p:cNvPr id="1" name=""/>
        <p:cNvGrpSpPr/>
        <p:nvPr/>
      </p:nvGrpSpPr>
      <p:grpSpPr>
        <a:xfrm>
          <a:off x="0" y="0"/>
          <a:ext cx="0" cy="0"/>
          <a:chOff x="0" y="0"/>
          <a:chExt cx="0" cy="0"/>
        </a:xfrm>
      </p:grpSpPr>
      <p:sp>
        <p:nvSpPr>
          <p:cNvPr id="8" name="长方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a:xfrm>
            <a:off x="684213" y="685800"/>
            <a:ext cx="3886200" cy="4038600"/>
          </a:xfrm>
        </p:spPr>
        <p:txBody>
          <a:bodyPr rtlCol="0" anchor="b">
            <a:noAutofit/>
          </a:bodyPr>
          <a:lstStyle>
            <a:lvl1pPr algn="l">
              <a:defRPr sz="4000" b="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图片占位符 2" descr="为添加图像预留的空占位符。单击占位符并选择要添加的图像"/>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6" name="页脚占位符 5"/>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5" name="日期占位符 4"/>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BBB6A9AD-6255-4DE6-BA9D-90725DD60013}" type="datetime1">
              <a:rPr lang="zh-CN" altLang="en-US" noProof="0" smtClean="0"/>
              <a:t>2025/3/15</a:t>
            </a:fld>
            <a:endParaRPr lang="zh-CN" altLang="en-US" noProof="0"/>
          </a:p>
        </p:txBody>
      </p:sp>
      <p:sp>
        <p:nvSpPr>
          <p:cNvPr id="7" name="灯片编号占位符 6"/>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F36C87F6-986D-49E6-AF40-1B3A1EE8064D}" type="slidenum">
              <a:rPr lang="en-US" altLang="zh-CN" noProof="0" smtClean="0"/>
              <a:pPr/>
              <a:t>‹#›</a:t>
            </a:fld>
            <a:endParaRPr lang="zh-CN" altLang="en-US"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endParaRPr lang="zh-CN" altLang="en-US" noProof="0" dirty="0"/>
          </a:p>
        </p:txBody>
      </p:sp>
      <p:sp>
        <p:nvSpPr>
          <p:cNvPr id="3" name="文本占位符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页脚占位符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latin typeface="Microsoft YaHei UI" panose="020B0503020204020204" pitchFamily="34" charset="-122"/>
                <a:ea typeface="Microsoft YaHei UI" panose="020B0503020204020204" pitchFamily="34" charset="-122"/>
              </a:defRPr>
            </a:lvl1pPr>
          </a:lstStyle>
          <a:p>
            <a:r>
              <a:rPr lang="zh-CN" altLang="en-US" noProof="0"/>
              <a:t>添加页脚</a:t>
            </a:r>
            <a:endParaRPr lang="zh-CN" altLang="en-US" noProof="0">
              <a:latin typeface="Microsoft YaHei UI" panose="020B0503020204020204" pitchFamily="34" charset="-122"/>
              <a:ea typeface="Microsoft YaHei UI" panose="020B0503020204020204" pitchFamily="34" charset="-122"/>
            </a:endParaRPr>
          </a:p>
        </p:txBody>
      </p:sp>
      <p:sp>
        <p:nvSpPr>
          <p:cNvPr id="4" name="日期占位符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latin typeface="Microsoft YaHei UI" panose="020B0503020204020204" pitchFamily="34" charset="-122"/>
                <a:ea typeface="Microsoft YaHei UI" panose="020B0503020204020204" pitchFamily="34" charset="-122"/>
              </a:defRPr>
            </a:lvl1pPr>
          </a:lstStyle>
          <a:p>
            <a:fld id="{CA2A84DE-F0D3-4C12-9340-B5EEFA366F1C}" type="datetime1">
              <a:rPr lang="zh-CN" altLang="en-US" noProof="0" smtClean="0"/>
              <a:t>2025/3/15</a:t>
            </a:fld>
            <a:endParaRPr lang="zh-CN" altLang="en-US" noProof="0">
              <a:latin typeface="Microsoft YaHei UI" panose="020B0503020204020204" pitchFamily="34" charset="-122"/>
              <a:ea typeface="Microsoft YaHei UI" panose="020B0503020204020204" pitchFamily="34" charset="-122"/>
            </a:endParaRPr>
          </a:p>
        </p:txBody>
      </p:sp>
      <p:sp>
        <p:nvSpPr>
          <p:cNvPr id="6" name="幻灯片编号占位符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latin typeface="Microsoft YaHei UI" panose="020B0503020204020204" pitchFamily="34" charset="-122"/>
                <a:ea typeface="Microsoft YaHei UI" panose="020B0503020204020204" pitchFamily="34" charset="-122"/>
              </a:defRPr>
            </a:lvl1pPr>
          </a:lstStyle>
          <a:p>
            <a:fld id="{F36C87F6-986D-49E6-AF40-1B3A1EE8064D}" type="slidenum">
              <a:rPr lang="en-US" altLang="zh-CN" noProof="0" smtClean="0"/>
              <a:pPr/>
              <a:t>‹#›</a:t>
            </a:fld>
            <a:endParaRPr lang="zh-CN" altLang="en-US" noProof="0">
              <a:latin typeface="Microsoft YaHei UI" panose="020B0503020204020204" pitchFamily="34" charset="-122"/>
              <a:ea typeface="Microsoft YaHei UI" panose="020B0503020204020204" pitchFamily="34" charset="-122"/>
            </a:endParaRPr>
          </a:p>
        </p:txBody>
      </p:sp>
      <p:sp>
        <p:nvSpPr>
          <p:cNvPr id="8" name="文本框 7">
            <a:extLst>
              <a:ext uri="{FF2B5EF4-FFF2-40B4-BE49-F238E27FC236}">
                <a16:creationId xmlns:a16="http://schemas.microsoft.com/office/drawing/2014/main" id="{410063D4-E38A-E704-F0CF-95C2DA88378E}"/>
              </a:ext>
            </a:extLst>
          </p:cNvPr>
          <p:cNvSpPr txBox="1"/>
          <p:nvPr userDrawn="1"/>
        </p:nvSpPr>
        <p:spPr>
          <a:xfrm>
            <a:off x="45740" y="62917"/>
            <a:ext cx="6093228" cy="341632"/>
          </a:xfrm>
          <a:prstGeom prst="rect">
            <a:avLst/>
          </a:prstGeom>
          <a:noFill/>
        </p:spPr>
        <p:txBody>
          <a:bodyPr wrap="square">
            <a:spAutoFit/>
          </a:bodyPr>
          <a:lstStyle/>
          <a:p>
            <a:pPr>
              <a:lnSpc>
                <a:spcPct val="90000"/>
              </a:lnSpc>
            </a:pPr>
            <a:r>
              <a:rPr lang="en-US" altLang="zh-CN" sz="1800" dirty="0">
                <a:latin typeface="Microsoft YaHei UI" panose="020B0503020204020204" pitchFamily="34" charset="-122"/>
              </a:rPr>
              <a:t>Pioneer</a:t>
            </a:r>
            <a:endParaRPr lang="zh-CN" altLang="en-US" sz="1800" dirty="0">
              <a:latin typeface="Microsoft YaHei UI" panose="020B0503020204020204" pitchFamily="34" charset="-122"/>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icrosoft YaHei UI" panose="020B0503020204020204" pitchFamily="34" charset="-122"/>
          <a:ea typeface="Microsoft YaHei UI" panose="020B0503020204020204" pitchFamily="34" charset="-122"/>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17612" y="1196752"/>
            <a:ext cx="9753600" cy="3048001"/>
          </a:xfrm>
        </p:spPr>
        <p:txBody>
          <a:bodyPr rtlCol="0" anchor="ctr">
            <a:normAutofit/>
          </a:bodyPr>
          <a:lstStyle/>
          <a:p>
            <a:pPr algn="ctr" rtl="0"/>
            <a:r>
              <a:rPr lang="en-US" altLang="zh-CN" sz="3600" dirty="0">
                <a:cs typeface="Arial" panose="020B0604020202020204" pitchFamily="34" charset="0"/>
              </a:rPr>
              <a:t>Democratization in South Korea</a:t>
            </a:r>
            <a:endParaRPr lang="zh-CN" altLang="en-US" sz="3600" dirty="0">
              <a:cs typeface="Arial" panose="020B0604020202020204" pitchFamily="34" charset="0"/>
            </a:endParaRPr>
          </a:p>
        </p:txBody>
      </p:sp>
      <p:sp>
        <p:nvSpPr>
          <p:cNvPr id="3" name="副标题 2"/>
          <p:cNvSpPr>
            <a:spLocks noGrp="1"/>
          </p:cNvSpPr>
          <p:nvPr>
            <p:ph type="subTitle" idx="1"/>
          </p:nvPr>
        </p:nvSpPr>
        <p:spPr>
          <a:xfrm>
            <a:off x="2061964" y="3231270"/>
            <a:ext cx="7848600" cy="1656184"/>
          </a:xfrm>
        </p:spPr>
        <p:txBody>
          <a:bodyPr rtlCol="0"/>
          <a:lstStyle/>
          <a:p>
            <a:pPr algn="ctr" rtl="0"/>
            <a:r>
              <a:rPr lang="en-US" altLang="zh-CN" sz="2400" dirty="0">
                <a:cs typeface="Arial" panose="020B0604020202020204" pitchFamily="34" charset="0"/>
              </a:rPr>
              <a:t>Zixuan Li</a:t>
            </a:r>
          </a:p>
          <a:p>
            <a:pPr algn="ctr" rtl="0"/>
            <a:endParaRPr lang="en-US" altLang="zh-CN" dirty="0">
              <a:cs typeface="Arial" panose="020B0604020202020204" pitchFamily="34" charset="0"/>
            </a:endParaRPr>
          </a:p>
          <a:p>
            <a:pPr algn="ctr" rtl="0"/>
            <a:r>
              <a:rPr lang="en-US" altLang="zh-CN" dirty="0">
                <a:cs typeface="Arial" panose="020B0604020202020204" pitchFamily="34" charset="0"/>
              </a:rPr>
              <a:t>Shenzhen Middle School,</a:t>
            </a:r>
            <a:r>
              <a:rPr lang="zh-CN" altLang="en-US" dirty="0">
                <a:cs typeface="Arial" panose="020B0604020202020204" pitchFamily="34" charset="0"/>
              </a:rPr>
              <a:t> </a:t>
            </a:r>
            <a:r>
              <a:rPr lang="en-US" altLang="zh-CN" dirty="0">
                <a:cs typeface="Arial" panose="020B0604020202020204" pitchFamily="34" charset="0"/>
              </a:rPr>
              <a:t>Shenzhen,</a:t>
            </a:r>
            <a:r>
              <a:rPr lang="zh-CN" altLang="en-US" dirty="0">
                <a:cs typeface="Arial" panose="020B0604020202020204" pitchFamily="34" charset="0"/>
              </a:rPr>
              <a:t> </a:t>
            </a:r>
            <a:r>
              <a:rPr lang="en-US" altLang="zh-CN" dirty="0">
                <a:cs typeface="Arial" panose="020B0604020202020204" pitchFamily="34" charset="0"/>
              </a:rPr>
              <a:t>China</a:t>
            </a:r>
          </a:p>
          <a:p>
            <a:pPr algn="ctr" rtl="0"/>
            <a:endParaRPr lang="en-US" altLang="zh-CN" dirty="0">
              <a:cs typeface="Arial" panose="020B0604020202020204" pitchFamily="34" charset="0"/>
            </a:endParaRPr>
          </a:p>
          <a:p>
            <a:pPr algn="ctr" rtl="0"/>
            <a:fld id="{DBDE90B0-F792-4227-A732-FB60364D725B}" type="datetime2">
              <a:rPr lang="en-US" altLang="zh-CN" smtClean="0">
                <a:cs typeface="Arial" panose="020B0604020202020204" pitchFamily="34" charset="0"/>
              </a:rPr>
              <a:t>Saturday, March 15, 2025</a:t>
            </a:fld>
            <a:endParaRPr lang="en-US" altLang="zh-CN" dirty="0">
              <a:cs typeface="Arial" panose="020B0604020202020204" pitchFamily="34" charset="0"/>
            </a:endParaRPr>
          </a:p>
          <a:p>
            <a:pPr algn="ctr" rtl="0"/>
            <a:endParaRPr lang="zh-CN" altLang="en-US" dirty="0">
              <a:cs typeface="Arial" panose="020B0604020202020204" pitchFamily="34" charset="0"/>
            </a:endParaRPr>
          </a:p>
        </p:txBody>
      </p:sp>
      <p:sp>
        <p:nvSpPr>
          <p:cNvPr id="6" name="椭圆 5">
            <a:extLst>
              <a:ext uri="{FF2B5EF4-FFF2-40B4-BE49-F238E27FC236}">
                <a16:creationId xmlns:a16="http://schemas.microsoft.com/office/drawing/2014/main" id="{57DE02B4-0E72-305B-D848-7F7401FA0E7A}"/>
              </a:ext>
            </a:extLst>
          </p:cNvPr>
          <p:cNvSpPr/>
          <p:nvPr/>
        </p:nvSpPr>
        <p:spPr>
          <a:xfrm>
            <a:off x="8254652" y="4149080"/>
            <a:ext cx="288032" cy="360040"/>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dirty="0">
              <a:latin typeface="Microsoft YaHei UI" panose="020B0503020204020204" pitchFamily="34" charset="-122"/>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DAF1E6-E3FE-18CE-4222-01765B6DA0DE}"/>
              </a:ext>
            </a:extLst>
          </p:cNvPr>
          <p:cNvSpPr>
            <a:spLocks noGrp="1"/>
          </p:cNvSpPr>
          <p:nvPr>
            <p:ph type="title"/>
          </p:nvPr>
        </p:nvSpPr>
        <p:spPr>
          <a:xfrm>
            <a:off x="513792" y="427633"/>
            <a:ext cx="11161240" cy="1325562"/>
          </a:xfrm>
        </p:spPr>
        <p:txBody>
          <a:bodyPr anchor="ctr">
            <a:normAutofit/>
          </a:bodyPr>
          <a:lstStyle/>
          <a:p>
            <a:r>
              <a:rPr lang="en-US" altLang="zh-CN" sz="3200" dirty="0"/>
              <a:t>2.3 Transition (April 1987-June 1987)</a:t>
            </a:r>
            <a:endParaRPr lang="zh-CN" altLang="en-US" sz="3200" dirty="0"/>
          </a:p>
        </p:txBody>
      </p:sp>
      <p:sp>
        <p:nvSpPr>
          <p:cNvPr id="3" name="内容占位符 2">
            <a:extLst>
              <a:ext uri="{FF2B5EF4-FFF2-40B4-BE49-F238E27FC236}">
                <a16:creationId xmlns:a16="http://schemas.microsoft.com/office/drawing/2014/main" id="{C9931AE5-1C97-C189-F64F-3BA3590379CD}"/>
              </a:ext>
            </a:extLst>
          </p:cNvPr>
          <p:cNvSpPr>
            <a:spLocks noGrp="1"/>
          </p:cNvSpPr>
          <p:nvPr>
            <p:ph idx="1"/>
          </p:nvPr>
        </p:nvSpPr>
        <p:spPr>
          <a:xfrm>
            <a:off x="1217614" y="2636912"/>
            <a:ext cx="9753600" cy="4343400"/>
          </a:xfrm>
        </p:spPr>
        <p:txBody>
          <a:bodyPr/>
          <a:lstStyle/>
          <a:p>
            <a:r>
              <a:rPr lang="en-US" altLang="zh-CN" sz="2000" dirty="0"/>
              <a:t>The participation of the middle class and the support of the US</a:t>
            </a:r>
          </a:p>
          <a:p>
            <a:r>
              <a:rPr lang="en-US" altLang="zh-CN" sz="2000" dirty="0"/>
              <a:t>Causes: 1. The April 13 measure</a:t>
            </a:r>
          </a:p>
          <a:p>
            <a:pPr marL="45720" indent="0">
              <a:buNone/>
            </a:pPr>
            <a:r>
              <a:rPr lang="en-US" altLang="zh-CN" sz="2000" dirty="0"/>
              <a:t>                2. The death of a college student</a:t>
            </a:r>
          </a:p>
          <a:p>
            <a:r>
              <a:rPr lang="en-US" altLang="zh-CN" sz="2000" dirty="0"/>
              <a:t>Results: 1. US change of policy</a:t>
            </a:r>
          </a:p>
          <a:p>
            <a:pPr marL="45720" indent="0">
              <a:buNone/>
            </a:pPr>
            <a:r>
              <a:rPr lang="en-US" altLang="zh-CN" sz="2000" dirty="0"/>
              <a:t>	       2. The June Uprising</a:t>
            </a:r>
          </a:p>
          <a:p>
            <a:endParaRPr lang="en-US" altLang="zh-CN" dirty="0"/>
          </a:p>
          <a:p>
            <a:pPr marL="45720" indent="0">
              <a:buNone/>
            </a:pPr>
            <a:endParaRPr lang="zh-CN" altLang="en-US" dirty="0"/>
          </a:p>
        </p:txBody>
      </p:sp>
      <p:sp>
        <p:nvSpPr>
          <p:cNvPr id="4" name="文本框 3">
            <a:extLst>
              <a:ext uri="{FF2B5EF4-FFF2-40B4-BE49-F238E27FC236}">
                <a16:creationId xmlns:a16="http://schemas.microsoft.com/office/drawing/2014/main" id="{6F316D62-E0AA-9F57-1A7D-FE64826D7A26}"/>
              </a:ext>
            </a:extLst>
          </p:cNvPr>
          <p:cNvSpPr txBox="1"/>
          <p:nvPr/>
        </p:nvSpPr>
        <p:spPr>
          <a:xfrm>
            <a:off x="1217614" y="1906190"/>
            <a:ext cx="5976664" cy="424732"/>
          </a:xfrm>
          <a:prstGeom prst="rect">
            <a:avLst/>
          </a:prstGeom>
          <a:noFill/>
        </p:spPr>
        <p:txBody>
          <a:bodyPr wrap="square" rtlCol="0">
            <a:spAutoFit/>
          </a:bodyPr>
          <a:lstStyle/>
          <a:p>
            <a:pPr>
              <a:lnSpc>
                <a:spcPct val="90000"/>
              </a:lnSpc>
            </a:pPr>
            <a:r>
              <a:rPr lang="en-US" altLang="zh-CN" sz="2400" b="1" u="sng" dirty="0">
                <a:latin typeface="Microsoft YaHei UI" panose="020B0503020204020204" pitchFamily="34" charset="-122"/>
              </a:rPr>
              <a:t>Key words</a:t>
            </a:r>
            <a:r>
              <a:rPr lang="en-US" altLang="zh-CN" sz="2400" dirty="0">
                <a:latin typeface="Microsoft YaHei UI" panose="020B0503020204020204" pitchFamily="34" charset="-122"/>
              </a:rPr>
              <a:t>: cooperation, outburst</a:t>
            </a:r>
            <a:endParaRPr lang="zh-CN" altLang="en-US" sz="2400" dirty="0">
              <a:latin typeface="Microsoft YaHei UI" panose="020B0503020204020204" pitchFamily="34" charset="-122"/>
            </a:endParaRPr>
          </a:p>
        </p:txBody>
      </p:sp>
      <p:pic>
        <p:nvPicPr>
          <p:cNvPr id="5" name="图片 4">
            <a:extLst>
              <a:ext uri="{FF2B5EF4-FFF2-40B4-BE49-F238E27FC236}">
                <a16:creationId xmlns:a16="http://schemas.microsoft.com/office/drawing/2014/main" id="{43A1F678-A71D-10C8-DE70-8A8AA7D87475}"/>
              </a:ext>
            </a:extLst>
          </p:cNvPr>
          <p:cNvPicPr>
            <a:picLocks noChangeAspect="1"/>
          </p:cNvPicPr>
          <p:nvPr/>
        </p:nvPicPr>
        <p:blipFill>
          <a:blip r:embed="rId3"/>
          <a:stretch>
            <a:fillRect/>
          </a:stretch>
        </p:blipFill>
        <p:spPr>
          <a:xfrm>
            <a:off x="7606580" y="3212976"/>
            <a:ext cx="2857500" cy="2914650"/>
          </a:xfrm>
          <a:prstGeom prst="rect">
            <a:avLst/>
          </a:prstGeom>
        </p:spPr>
      </p:pic>
    </p:spTree>
    <p:extLst>
      <p:ext uri="{BB962C8B-B14F-4D97-AF65-F5344CB8AC3E}">
        <p14:creationId xmlns:p14="http://schemas.microsoft.com/office/powerpoint/2010/main" val="11384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C9AAAB-D6C2-C4F6-D997-9FE558FAF14F}"/>
              </a:ext>
            </a:extLst>
          </p:cNvPr>
          <p:cNvSpPr>
            <a:spLocks noGrp="1"/>
          </p:cNvSpPr>
          <p:nvPr>
            <p:ph type="title"/>
          </p:nvPr>
        </p:nvSpPr>
        <p:spPr>
          <a:xfrm>
            <a:off x="1217612" y="274638"/>
            <a:ext cx="9753602" cy="1325562"/>
          </a:xfrm>
        </p:spPr>
        <p:txBody>
          <a:bodyPr>
            <a:normAutofit/>
          </a:bodyPr>
          <a:lstStyle/>
          <a:p>
            <a:r>
              <a:rPr lang="en-US" altLang="zh-CN" sz="2800" dirty="0"/>
              <a:t>2.3.1 Key event: The June Uprising</a:t>
            </a:r>
            <a:endParaRPr lang="zh-CN" altLang="en-US" sz="2800" dirty="0"/>
          </a:p>
        </p:txBody>
      </p:sp>
      <p:sp>
        <p:nvSpPr>
          <p:cNvPr id="3" name="内容占位符 2">
            <a:extLst>
              <a:ext uri="{FF2B5EF4-FFF2-40B4-BE49-F238E27FC236}">
                <a16:creationId xmlns:a16="http://schemas.microsoft.com/office/drawing/2014/main" id="{693E4023-25B1-66BD-B7DE-D77643F235E4}"/>
              </a:ext>
            </a:extLst>
          </p:cNvPr>
          <p:cNvSpPr>
            <a:spLocks noGrp="1"/>
          </p:cNvSpPr>
          <p:nvPr>
            <p:ph idx="1"/>
          </p:nvPr>
        </p:nvSpPr>
        <p:spPr>
          <a:xfrm>
            <a:off x="1217612" y="2273239"/>
            <a:ext cx="5020816" cy="4343400"/>
          </a:xfrm>
        </p:spPr>
        <p:txBody>
          <a:bodyPr>
            <a:normAutofit/>
          </a:bodyPr>
          <a:lstStyle/>
          <a:p>
            <a:r>
              <a:rPr lang="en-US" altLang="zh-CN" sz="1800" dirty="0"/>
              <a:t>On June 10, 1987, protests broke out across the country.</a:t>
            </a:r>
          </a:p>
          <a:p>
            <a:r>
              <a:rPr lang="en-US" altLang="zh-CN" sz="1800" dirty="0"/>
              <a:t>People rushed to the streets to mourn for Park</a:t>
            </a:r>
            <a:r>
              <a:rPr lang="zh-CN" altLang="en-US" sz="1800" dirty="0"/>
              <a:t> </a:t>
            </a:r>
            <a:r>
              <a:rPr lang="en-US" altLang="zh-CN" sz="1800" dirty="0"/>
              <a:t>Jong-Cheol and Lee Han </a:t>
            </a:r>
            <a:r>
              <a:rPr lang="en-US" altLang="zh-CN" sz="1800" dirty="0" err="1"/>
              <a:t>Yeoul</a:t>
            </a:r>
            <a:r>
              <a:rPr lang="en-US" altLang="zh-CN" sz="1800" dirty="0"/>
              <a:t>.</a:t>
            </a:r>
          </a:p>
          <a:p>
            <a:r>
              <a:rPr lang="en-US" altLang="zh-CN" sz="1800" dirty="0"/>
              <a:t>The call for democratic reforms was stronger than ever.</a:t>
            </a:r>
          </a:p>
          <a:p>
            <a:r>
              <a:rPr lang="en-US" altLang="zh-CN" sz="1800" dirty="0"/>
              <a:t>On June 29, Roh Tae-Woo promised direct presidential elections and further democratic reforms.</a:t>
            </a:r>
          </a:p>
          <a:p>
            <a:endParaRPr lang="en-US" altLang="zh-CN" sz="1800" dirty="0"/>
          </a:p>
        </p:txBody>
      </p:sp>
      <p:pic>
        <p:nvPicPr>
          <p:cNvPr id="4" name="图片 3">
            <a:extLst>
              <a:ext uri="{FF2B5EF4-FFF2-40B4-BE49-F238E27FC236}">
                <a16:creationId xmlns:a16="http://schemas.microsoft.com/office/drawing/2014/main" id="{A51CF3BB-FA1E-8F7E-9F2D-245984D81096}"/>
              </a:ext>
            </a:extLst>
          </p:cNvPr>
          <p:cNvPicPr>
            <a:picLocks noChangeAspect="1"/>
          </p:cNvPicPr>
          <p:nvPr/>
        </p:nvPicPr>
        <p:blipFill>
          <a:blip r:embed="rId3"/>
          <a:stretch>
            <a:fillRect/>
          </a:stretch>
        </p:blipFill>
        <p:spPr>
          <a:xfrm>
            <a:off x="6310436" y="2273239"/>
            <a:ext cx="5614693" cy="3360043"/>
          </a:xfrm>
          <a:prstGeom prst="rect">
            <a:avLst/>
          </a:prstGeom>
        </p:spPr>
      </p:pic>
    </p:spTree>
    <p:extLst>
      <p:ext uri="{BB962C8B-B14F-4D97-AF65-F5344CB8AC3E}">
        <p14:creationId xmlns:p14="http://schemas.microsoft.com/office/powerpoint/2010/main" val="395489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ADC951-B7E4-2FB5-EA9A-6C57C4B314C3}"/>
              </a:ext>
            </a:extLst>
          </p:cNvPr>
          <p:cNvSpPr>
            <a:spLocks noGrp="1"/>
          </p:cNvSpPr>
          <p:nvPr>
            <p:ph type="title"/>
          </p:nvPr>
        </p:nvSpPr>
        <p:spPr>
          <a:xfrm>
            <a:off x="549796" y="274638"/>
            <a:ext cx="11161240" cy="1325562"/>
          </a:xfrm>
        </p:spPr>
        <p:txBody>
          <a:bodyPr anchor="ctr">
            <a:normAutofit/>
          </a:bodyPr>
          <a:lstStyle/>
          <a:p>
            <a:r>
              <a:rPr lang="en-US" altLang="zh-CN" sz="3200" dirty="0"/>
              <a:t>2.4 Post-transition period (after June 1987)</a:t>
            </a:r>
            <a:endParaRPr lang="zh-CN" altLang="en-US" sz="3200" dirty="0"/>
          </a:p>
        </p:txBody>
      </p:sp>
      <p:sp>
        <p:nvSpPr>
          <p:cNvPr id="3" name="内容占位符 2">
            <a:extLst>
              <a:ext uri="{FF2B5EF4-FFF2-40B4-BE49-F238E27FC236}">
                <a16:creationId xmlns:a16="http://schemas.microsoft.com/office/drawing/2014/main" id="{B326CFD9-AFE2-C36D-F5B1-584E20B949FF}"/>
              </a:ext>
            </a:extLst>
          </p:cNvPr>
          <p:cNvSpPr>
            <a:spLocks noGrp="1"/>
          </p:cNvSpPr>
          <p:nvPr>
            <p:ph idx="1"/>
          </p:nvPr>
        </p:nvSpPr>
        <p:spPr>
          <a:xfrm>
            <a:off x="549796" y="1916832"/>
            <a:ext cx="9753600" cy="4343400"/>
          </a:xfrm>
        </p:spPr>
        <p:txBody>
          <a:bodyPr>
            <a:normAutofit/>
          </a:bodyPr>
          <a:lstStyle/>
          <a:p>
            <a:r>
              <a:rPr lang="en-US" altLang="zh-CN" sz="1800" dirty="0"/>
              <a:t>The two opposition leaders took part in the election in December 1987.</a:t>
            </a:r>
          </a:p>
          <a:p>
            <a:r>
              <a:rPr lang="en-US" altLang="zh-CN" sz="1800" dirty="0"/>
              <a:t>Roh Tae-Woo won the election in December 1987.</a:t>
            </a:r>
          </a:p>
          <a:p>
            <a:r>
              <a:rPr lang="en-US" altLang="zh-CN" sz="1800" dirty="0"/>
              <a:t>He kept his promise and conducted democratic reforms.</a:t>
            </a:r>
          </a:p>
          <a:p>
            <a:r>
              <a:rPr lang="en-US" altLang="zh-CN" sz="1800" dirty="0"/>
              <a:t>In the general election of 1988, the Democratic Justice Party lost the majority.</a:t>
            </a:r>
          </a:p>
          <a:p>
            <a:r>
              <a:rPr lang="en-US" altLang="zh-CN" sz="1800" dirty="0"/>
              <a:t>Established diplomatic relationships with many countries, including Russia and China.</a:t>
            </a:r>
          </a:p>
          <a:p>
            <a:r>
              <a:rPr lang="en-US" altLang="zh-CN" sz="1800" dirty="0"/>
              <a:t>In 1991, Korea joined the United Nations.</a:t>
            </a:r>
          </a:p>
          <a:p>
            <a:r>
              <a:rPr lang="en-US" altLang="zh-CN" sz="1800" dirty="0"/>
              <a:t>In 1993, he was succeeded by Kim Young-Sam.</a:t>
            </a:r>
          </a:p>
          <a:p>
            <a:endParaRPr lang="en-US" altLang="zh-CN" sz="1800" dirty="0"/>
          </a:p>
          <a:p>
            <a:endParaRPr lang="zh-CN" altLang="en-US" sz="1800" dirty="0"/>
          </a:p>
        </p:txBody>
      </p:sp>
      <p:sp>
        <p:nvSpPr>
          <p:cNvPr id="4" name="文本框 3">
            <a:extLst>
              <a:ext uri="{FF2B5EF4-FFF2-40B4-BE49-F238E27FC236}">
                <a16:creationId xmlns:a16="http://schemas.microsoft.com/office/drawing/2014/main" id="{150A1A1E-9B08-F821-EFAF-3A16EC3FAC92}"/>
              </a:ext>
            </a:extLst>
          </p:cNvPr>
          <p:cNvSpPr txBox="1"/>
          <p:nvPr/>
        </p:nvSpPr>
        <p:spPr>
          <a:xfrm>
            <a:off x="693812" y="1340768"/>
            <a:ext cx="5904656" cy="424732"/>
          </a:xfrm>
          <a:prstGeom prst="rect">
            <a:avLst/>
          </a:prstGeom>
          <a:noFill/>
        </p:spPr>
        <p:txBody>
          <a:bodyPr wrap="square" rtlCol="0">
            <a:spAutoFit/>
          </a:bodyPr>
          <a:lstStyle/>
          <a:p>
            <a:pPr>
              <a:lnSpc>
                <a:spcPct val="90000"/>
              </a:lnSpc>
            </a:pPr>
            <a:r>
              <a:rPr lang="en-US" altLang="zh-CN" sz="2400" b="1" u="sng" dirty="0"/>
              <a:t>Key words</a:t>
            </a:r>
            <a:r>
              <a:rPr lang="en-US" altLang="zh-CN" sz="2400" dirty="0"/>
              <a:t>: reform, democratization</a:t>
            </a:r>
            <a:endParaRPr lang="zh-CN" altLang="en-US" sz="2400" dirty="0"/>
          </a:p>
        </p:txBody>
      </p:sp>
    </p:spTree>
    <p:extLst>
      <p:ext uri="{BB962C8B-B14F-4D97-AF65-F5344CB8AC3E}">
        <p14:creationId xmlns:p14="http://schemas.microsoft.com/office/powerpoint/2010/main" val="17980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C18BA4-5039-FB28-BAF6-7F78A9F32B29}"/>
              </a:ext>
            </a:extLst>
          </p:cNvPr>
          <p:cNvSpPr>
            <a:spLocks noGrp="1"/>
          </p:cNvSpPr>
          <p:nvPr>
            <p:ph type="title"/>
          </p:nvPr>
        </p:nvSpPr>
        <p:spPr/>
        <p:txBody>
          <a:bodyPr/>
          <a:lstStyle/>
          <a:p>
            <a:r>
              <a:rPr lang="en-US" altLang="zh-CN" dirty="0"/>
              <a:t>3. Summary</a:t>
            </a:r>
            <a:endParaRPr lang="zh-CN" altLang="en-US" dirty="0"/>
          </a:p>
        </p:txBody>
      </p:sp>
      <p:sp>
        <p:nvSpPr>
          <p:cNvPr id="3" name="内容占位符 2">
            <a:extLst>
              <a:ext uri="{FF2B5EF4-FFF2-40B4-BE49-F238E27FC236}">
                <a16:creationId xmlns:a16="http://schemas.microsoft.com/office/drawing/2014/main" id="{9B404F15-FBD6-D03E-4F5D-085FDEE37C2C}"/>
              </a:ext>
            </a:extLst>
          </p:cNvPr>
          <p:cNvSpPr>
            <a:spLocks noGrp="1"/>
          </p:cNvSpPr>
          <p:nvPr>
            <p:ph idx="1"/>
          </p:nvPr>
        </p:nvSpPr>
        <p:spPr/>
        <p:txBody>
          <a:bodyPr>
            <a:normAutofit/>
          </a:bodyPr>
          <a:lstStyle/>
          <a:p>
            <a:pPr marL="45720" indent="0">
              <a:buNone/>
            </a:pPr>
            <a:r>
              <a:rPr lang="en-US" altLang="zh-CN" sz="1800" dirty="0"/>
              <a:t>In summary, Korea’s democratization was a gradual process. </a:t>
            </a:r>
          </a:p>
          <a:p>
            <a:r>
              <a:rPr lang="en-US" altLang="zh-CN" sz="1800" b="1" dirty="0"/>
              <a:t>Gradual Democratization</a:t>
            </a:r>
            <a:r>
              <a:rPr lang="en-US" altLang="zh-CN" sz="1800" dirty="0"/>
              <a:t>: Korea’s transition to democracy happened over time.</a:t>
            </a:r>
          </a:p>
          <a:p>
            <a:r>
              <a:rPr lang="en-US" altLang="zh-CN" sz="1800" b="1" dirty="0"/>
              <a:t>Kwangju Uprising </a:t>
            </a:r>
            <a:r>
              <a:rPr lang="en-US" altLang="zh-CN" sz="1800" dirty="0"/>
              <a:t>(1980): Served as the catalyst for democratic movements.</a:t>
            </a:r>
          </a:p>
          <a:p>
            <a:r>
              <a:rPr lang="en-US" altLang="zh-CN" sz="1800" b="1" dirty="0"/>
              <a:t>Growing Public Support</a:t>
            </a:r>
            <a:r>
              <a:rPr lang="en-US" altLang="zh-CN" sz="1800" dirty="0"/>
              <a:t>: More people joined pro-democracy movements throughout the 1980s.</a:t>
            </a:r>
          </a:p>
          <a:p>
            <a:r>
              <a:rPr lang="en-US" altLang="zh-CN" sz="1800" b="1" dirty="0"/>
              <a:t>June Uprising</a:t>
            </a:r>
            <a:r>
              <a:rPr lang="en-US" altLang="zh-CN" sz="1800" dirty="0"/>
              <a:t>(1987): Unified society, overthrew military rule, and led to democratization.</a:t>
            </a:r>
          </a:p>
        </p:txBody>
      </p:sp>
    </p:spTree>
    <p:extLst>
      <p:ext uri="{BB962C8B-B14F-4D97-AF65-F5344CB8AC3E}">
        <p14:creationId xmlns:p14="http://schemas.microsoft.com/office/powerpoint/2010/main" val="34475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F55959-2A96-4185-E726-5A8CC064F188}"/>
              </a:ext>
            </a:extLst>
          </p:cNvPr>
          <p:cNvSpPr>
            <a:spLocks noGrp="1"/>
          </p:cNvSpPr>
          <p:nvPr>
            <p:ph type="title"/>
          </p:nvPr>
        </p:nvSpPr>
        <p:spPr>
          <a:xfrm>
            <a:off x="1217612" y="2766219"/>
            <a:ext cx="9753600" cy="1325562"/>
          </a:xfrm>
        </p:spPr>
        <p:txBody>
          <a:bodyPr numCol="1" anchor="ctr"/>
          <a:lstStyle/>
          <a:p>
            <a:pPr algn="ctr"/>
            <a:r>
              <a:rPr lang="en-US" altLang="zh-CN" dirty="0"/>
              <a:t>Thank You!</a:t>
            </a:r>
            <a:endParaRPr lang="zh-CN" altLang="en-US" dirty="0"/>
          </a:p>
        </p:txBody>
      </p:sp>
    </p:spTree>
    <p:extLst>
      <p:ext uri="{BB962C8B-B14F-4D97-AF65-F5344CB8AC3E}">
        <p14:creationId xmlns:p14="http://schemas.microsoft.com/office/powerpoint/2010/main" val="98199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30A1D-B2EC-47CB-8DB6-17CC29C35DC3}"/>
              </a:ext>
            </a:extLst>
          </p:cNvPr>
          <p:cNvSpPr>
            <a:spLocks noGrp="1"/>
          </p:cNvSpPr>
          <p:nvPr>
            <p:ph type="title"/>
          </p:nvPr>
        </p:nvSpPr>
        <p:spPr/>
        <p:txBody>
          <a:bodyPr anchor="ctr">
            <a:normAutofit/>
          </a:bodyPr>
          <a:lstStyle/>
          <a:p>
            <a:r>
              <a:rPr lang="en-US" altLang="zh-CN" sz="3600" dirty="0" err="1"/>
              <a:t>OutliNE</a:t>
            </a:r>
            <a:endParaRPr lang="zh-CN" altLang="en-US" sz="3600" dirty="0"/>
          </a:p>
        </p:txBody>
      </p:sp>
      <p:sp>
        <p:nvSpPr>
          <p:cNvPr id="3" name="内容占位符 2">
            <a:extLst>
              <a:ext uri="{FF2B5EF4-FFF2-40B4-BE49-F238E27FC236}">
                <a16:creationId xmlns:a16="http://schemas.microsoft.com/office/drawing/2014/main" id="{10F88CF9-94FB-5C93-D997-33BCC0D96C18}"/>
              </a:ext>
            </a:extLst>
          </p:cNvPr>
          <p:cNvSpPr>
            <a:spLocks noGrp="1"/>
          </p:cNvSpPr>
          <p:nvPr>
            <p:ph idx="1"/>
          </p:nvPr>
        </p:nvSpPr>
        <p:spPr>
          <a:xfrm>
            <a:off x="1989956" y="1484784"/>
            <a:ext cx="9753600" cy="4343400"/>
          </a:xfrm>
        </p:spPr>
        <p:txBody>
          <a:bodyPr/>
          <a:lstStyle/>
          <a:p>
            <a:pPr marL="622300" indent="-577850">
              <a:buFont typeface="Wingdings" panose="05000000000000000000" pitchFamily="2" charset="2"/>
              <a:buChar char="p"/>
            </a:pPr>
            <a:r>
              <a:rPr lang="en-US" altLang="zh-CN" dirty="0"/>
              <a:t>1. Overview</a:t>
            </a:r>
          </a:p>
          <a:p>
            <a:pPr marL="622300" indent="-577850">
              <a:buFont typeface="Wingdings" panose="05000000000000000000" pitchFamily="2" charset="2"/>
              <a:buChar char="p"/>
            </a:pPr>
            <a:r>
              <a:rPr lang="en-US" altLang="zh-CN" sz="2400" dirty="0"/>
              <a:t>2. Four phases of democratization</a:t>
            </a:r>
          </a:p>
          <a:p>
            <a:pPr marL="850900" lvl="1" indent="-577850">
              <a:buFont typeface="Wingdings" panose="05000000000000000000" pitchFamily="2" charset="2"/>
              <a:buChar char="Ø"/>
            </a:pPr>
            <a:r>
              <a:rPr lang="en-US" altLang="zh-CN" dirty="0"/>
              <a:t>2.1 Aborted democratization and shrunken social movements </a:t>
            </a:r>
          </a:p>
          <a:p>
            <a:pPr marL="850900" lvl="1" indent="-577850">
              <a:buFont typeface="Wingdings" panose="05000000000000000000" pitchFamily="2" charset="2"/>
              <a:buChar char="Ø"/>
            </a:pPr>
            <a:r>
              <a:rPr lang="en-US" altLang="zh-CN" dirty="0"/>
              <a:t>2.2 Liberalization</a:t>
            </a:r>
          </a:p>
          <a:p>
            <a:pPr marL="850900" lvl="1" indent="-577850">
              <a:buFont typeface="Wingdings" panose="05000000000000000000" pitchFamily="2" charset="2"/>
              <a:buChar char="Ø"/>
            </a:pPr>
            <a:r>
              <a:rPr lang="en-US" altLang="zh-CN" dirty="0"/>
              <a:t>2.3 Transition</a:t>
            </a:r>
          </a:p>
          <a:p>
            <a:pPr marL="850900" lvl="1" indent="-577850">
              <a:buFont typeface="Wingdings" panose="05000000000000000000" pitchFamily="2" charset="2"/>
              <a:buChar char="Ø"/>
            </a:pPr>
            <a:r>
              <a:rPr lang="en-US" altLang="zh-CN" dirty="0"/>
              <a:t>2.4 Post-transition period</a:t>
            </a:r>
          </a:p>
          <a:p>
            <a:pPr marL="622300" marR="0" lvl="0" indent="-577850" algn="l" defTabSz="914400" rtl="0" eaLnBrk="1" fontAlgn="auto" latinLnBrk="0" hangingPunct="1">
              <a:lnSpc>
                <a:spcPct val="90000"/>
              </a:lnSpc>
              <a:spcBef>
                <a:spcPts val="1800"/>
              </a:spcBef>
              <a:spcAft>
                <a:spcPts val="0"/>
              </a:spcAft>
              <a:buClr>
                <a:srgbClr val="545454"/>
              </a:buClr>
              <a:buSzPct val="80000"/>
              <a:buFont typeface="Wingdings" panose="05000000000000000000" pitchFamily="2" charset="2"/>
              <a:buChar char="p"/>
              <a:tabLst/>
              <a:defRPr/>
            </a:pPr>
            <a:r>
              <a:rPr lang="en-US" altLang="zh-CN" dirty="0">
                <a:solidFill>
                  <a:srgbClr val="545454"/>
                </a:solidFill>
              </a:rPr>
              <a:t>3</a:t>
            </a:r>
            <a:r>
              <a:rPr kumimoji="0" lang="en-US" altLang="zh-CN" sz="2400" b="0" i="0" u="none" strike="noStrike" kern="1200" cap="none" spc="0" normalizeH="0" baseline="0" noProof="0" dirty="0">
                <a:ln>
                  <a:noFill/>
                </a:ln>
                <a:solidFill>
                  <a:srgbClr val="545454"/>
                </a:solidFill>
                <a:effectLst/>
                <a:uLnTx/>
                <a:uFillTx/>
                <a:latin typeface="Microsoft YaHei UI" panose="020B0503020204020204" pitchFamily="34" charset="-122"/>
                <a:ea typeface="Microsoft YaHei UI" panose="020B0503020204020204" pitchFamily="34" charset="-122"/>
                <a:cs typeface="+mn-cs"/>
              </a:rPr>
              <a:t>. Summary</a:t>
            </a:r>
          </a:p>
          <a:p>
            <a:pPr marL="273050" lvl="1" indent="0">
              <a:buNone/>
            </a:pPr>
            <a:endParaRPr lang="en-US" altLang="zh-CN" sz="2400" dirty="0"/>
          </a:p>
          <a:p>
            <a:pPr marL="273050" lvl="1" indent="0">
              <a:buNone/>
            </a:pPr>
            <a:endParaRPr lang="en-US" altLang="zh-CN" dirty="0"/>
          </a:p>
        </p:txBody>
      </p:sp>
    </p:spTree>
    <p:extLst>
      <p:ext uri="{BB962C8B-B14F-4D97-AF65-F5344CB8AC3E}">
        <p14:creationId xmlns:p14="http://schemas.microsoft.com/office/powerpoint/2010/main" val="56311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0371"/>
            <a:ext cx="9753600" cy="1089530"/>
          </a:xfrm>
        </p:spPr>
        <p:txBody>
          <a:bodyPr rtlCol="0" anchor="ctr"/>
          <a:lstStyle/>
          <a:p>
            <a:pPr rtl="0"/>
            <a:r>
              <a:rPr lang="en-US" altLang="zh-CN" dirty="0">
                <a:cs typeface="Arial" panose="020B0604020202020204" pitchFamily="34" charset="0"/>
              </a:rPr>
              <a:t>1. Overview</a:t>
            </a:r>
            <a:endParaRPr lang="zh-CN" altLang="en-US" dirty="0">
              <a:cs typeface="Arial" panose="020B0604020202020204" pitchFamily="34" charset="0"/>
            </a:endParaRPr>
          </a:p>
        </p:txBody>
      </p:sp>
      <p:graphicFrame>
        <p:nvGraphicFramePr>
          <p:cNvPr id="5" name="内容占位符 4">
            <a:extLst>
              <a:ext uri="{FF2B5EF4-FFF2-40B4-BE49-F238E27FC236}">
                <a16:creationId xmlns:a16="http://schemas.microsoft.com/office/drawing/2014/main" id="{F46205ED-D0AF-6054-FF21-4DB290C74574}"/>
              </a:ext>
            </a:extLst>
          </p:cNvPr>
          <p:cNvGraphicFramePr>
            <a:graphicFrameLocks noGrp="1"/>
          </p:cNvGraphicFramePr>
          <p:nvPr>
            <p:ph idx="1"/>
            <p:extLst>
              <p:ext uri="{D42A27DB-BD31-4B8C-83A1-F6EECF244321}">
                <p14:modId xmlns:p14="http://schemas.microsoft.com/office/powerpoint/2010/main" val="493190615"/>
              </p:ext>
            </p:extLst>
          </p:nvPr>
        </p:nvGraphicFramePr>
        <p:xfrm>
          <a:off x="1557908" y="2132856"/>
          <a:ext cx="9753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a:extLst>
              <a:ext uri="{FF2B5EF4-FFF2-40B4-BE49-F238E27FC236}">
                <a16:creationId xmlns:a16="http://schemas.microsoft.com/office/drawing/2014/main" id="{5D2499CE-3BD0-1488-47F0-19698C0A6D44}"/>
              </a:ext>
            </a:extLst>
          </p:cNvPr>
          <p:cNvSpPr txBox="1"/>
          <p:nvPr/>
        </p:nvSpPr>
        <p:spPr>
          <a:xfrm>
            <a:off x="-17581" y="6567429"/>
            <a:ext cx="3816424" cy="286232"/>
          </a:xfrm>
          <a:prstGeom prst="rect">
            <a:avLst/>
          </a:prstGeom>
          <a:noFill/>
        </p:spPr>
        <p:txBody>
          <a:bodyPr wrap="square" rtlCol="0">
            <a:spAutoFit/>
          </a:bodyPr>
          <a:lstStyle/>
          <a:p>
            <a:pPr>
              <a:lnSpc>
                <a:spcPct val="90000"/>
              </a:lnSpc>
            </a:pPr>
            <a:r>
              <a:rPr lang="en-US" altLang="zh-CN" sz="1400" dirty="0">
                <a:latin typeface="Times New Roman" panose="02020603050405020304" pitchFamily="18" charset="0"/>
                <a:cs typeface="Times New Roman" panose="02020603050405020304" pitchFamily="18" charset="0"/>
              </a:rPr>
              <a:t>Source: https://freedomhouse.org</a:t>
            </a:r>
            <a:endParaRPr lang="zh-CN" altLang="en-US" sz="1400" dirty="0">
              <a:latin typeface="Times New Roman" panose="02020603050405020304" pitchFamily="18" charset="0"/>
              <a:cs typeface="Times New Roman" panose="02020603050405020304" pitchFamily="18" charset="0"/>
            </a:endParaRPr>
          </a:p>
        </p:txBody>
      </p:sp>
      <p:grpSp>
        <p:nvGrpSpPr>
          <p:cNvPr id="7" name="组合 6">
            <a:extLst>
              <a:ext uri="{FF2B5EF4-FFF2-40B4-BE49-F238E27FC236}">
                <a16:creationId xmlns:a16="http://schemas.microsoft.com/office/drawing/2014/main" id="{99E4E567-0CE4-45C5-E62B-44FAEA5B9CBE}"/>
              </a:ext>
            </a:extLst>
          </p:cNvPr>
          <p:cNvGrpSpPr/>
          <p:nvPr/>
        </p:nvGrpSpPr>
        <p:grpSpPr>
          <a:xfrm>
            <a:off x="3358107" y="2324084"/>
            <a:ext cx="3599062" cy="4364538"/>
            <a:chOff x="2626317" y="1772816"/>
            <a:chExt cx="4183399" cy="4364538"/>
          </a:xfrm>
        </p:grpSpPr>
        <p:sp>
          <p:nvSpPr>
            <p:cNvPr id="4" name="矩形 3">
              <a:extLst>
                <a:ext uri="{FF2B5EF4-FFF2-40B4-BE49-F238E27FC236}">
                  <a16:creationId xmlns:a16="http://schemas.microsoft.com/office/drawing/2014/main" id="{ED3A0913-1752-ED20-9DA8-DB4BAC35EB17}"/>
                </a:ext>
              </a:extLst>
            </p:cNvPr>
            <p:cNvSpPr/>
            <p:nvPr/>
          </p:nvSpPr>
          <p:spPr>
            <a:xfrm>
              <a:off x="2926060" y="1772816"/>
              <a:ext cx="2520280" cy="3888432"/>
            </a:xfrm>
            <a:prstGeom prst="rect">
              <a:avLst/>
            </a:prstGeom>
            <a:noFill/>
            <a:ln w="38100">
              <a:solidFill>
                <a:srgbClr val="0070C0"/>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dirty="0">
                <a:latin typeface="Microsoft YaHei UI" panose="020B0503020204020204" pitchFamily="34" charset="-122"/>
              </a:endParaRPr>
            </a:p>
          </p:txBody>
        </p:sp>
        <p:sp>
          <p:nvSpPr>
            <p:cNvPr id="6" name="文本框 5">
              <a:extLst>
                <a:ext uri="{FF2B5EF4-FFF2-40B4-BE49-F238E27FC236}">
                  <a16:creationId xmlns:a16="http://schemas.microsoft.com/office/drawing/2014/main" id="{F541A896-5238-F143-9D0A-82FC42335072}"/>
                </a:ext>
              </a:extLst>
            </p:cNvPr>
            <p:cNvSpPr txBox="1"/>
            <p:nvPr/>
          </p:nvSpPr>
          <p:spPr>
            <a:xfrm>
              <a:off x="2626317" y="5712622"/>
              <a:ext cx="4183399" cy="424732"/>
            </a:xfrm>
            <a:prstGeom prst="rect">
              <a:avLst/>
            </a:prstGeom>
            <a:noFill/>
          </p:spPr>
          <p:txBody>
            <a:bodyPr wrap="none" rtlCol="0">
              <a:spAutoFit/>
            </a:bodyPr>
            <a:lstStyle/>
            <a:p>
              <a:pPr>
                <a:lnSpc>
                  <a:spcPct val="90000"/>
                </a:lnSpc>
              </a:pPr>
              <a:r>
                <a:rPr lang="en-US" altLang="zh-CN" sz="2400" dirty="0">
                  <a:latin typeface="Microsoft YaHei UI" panose="020B0503020204020204" pitchFamily="34" charset="-122"/>
                </a:rPr>
                <a:t>1982  -----------&gt; 1993</a:t>
              </a:r>
              <a:endParaRPr lang="zh-CN" altLang="en-US" sz="2400" dirty="0">
                <a:latin typeface="Microsoft YaHei UI" panose="020B0503020204020204" pitchFamily="34" charset="-122"/>
              </a:endParaRPr>
            </a:p>
          </p:txBody>
        </p:sp>
      </p:grpSp>
      <p:sp>
        <p:nvSpPr>
          <p:cNvPr id="9" name="椭圆 8">
            <a:extLst>
              <a:ext uri="{FF2B5EF4-FFF2-40B4-BE49-F238E27FC236}">
                <a16:creationId xmlns:a16="http://schemas.microsoft.com/office/drawing/2014/main" id="{0B1847C3-DB8F-8522-C04C-52A529B23578}"/>
              </a:ext>
            </a:extLst>
          </p:cNvPr>
          <p:cNvSpPr/>
          <p:nvPr/>
        </p:nvSpPr>
        <p:spPr>
          <a:xfrm rot="21069558">
            <a:off x="4526493" y="3548220"/>
            <a:ext cx="396045" cy="1584176"/>
          </a:xfrm>
          <a:prstGeom prst="ellipse">
            <a:avLst/>
          </a:prstGeom>
          <a:noFill/>
          <a:ln w="28575">
            <a:solidFill>
              <a:srgbClr val="C00000"/>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dirty="0">
              <a:latin typeface="Microsoft YaHei UI" panose="020B0503020204020204" pitchFamily="34" charset="-122"/>
            </a:endParaRPr>
          </a:p>
        </p:txBody>
      </p:sp>
      <p:sp>
        <p:nvSpPr>
          <p:cNvPr id="8" name="文本框 7">
            <a:extLst>
              <a:ext uri="{FF2B5EF4-FFF2-40B4-BE49-F238E27FC236}">
                <a16:creationId xmlns:a16="http://schemas.microsoft.com/office/drawing/2014/main" id="{45538ACE-FA4C-5A75-1D00-7788B8D850F1}"/>
              </a:ext>
            </a:extLst>
          </p:cNvPr>
          <p:cNvSpPr txBox="1"/>
          <p:nvPr/>
        </p:nvSpPr>
        <p:spPr>
          <a:xfrm>
            <a:off x="134006" y="1129881"/>
            <a:ext cx="11305256" cy="1089529"/>
          </a:xfrm>
          <a:prstGeom prst="rect">
            <a:avLst/>
          </a:prstGeom>
          <a:noFill/>
        </p:spPr>
        <p:txBody>
          <a:bodyPr wrap="square" rtlCol="0">
            <a:spAutoFit/>
          </a:bodyPr>
          <a:lstStyle/>
          <a:p>
            <a:pPr marL="177800" indent="-177800">
              <a:lnSpc>
                <a:spcPct val="90000"/>
              </a:lnSpc>
              <a:buFont typeface="Arial" panose="020B0604020202020204" pitchFamily="34" charset="0"/>
              <a:buChar char="•"/>
            </a:pPr>
            <a:r>
              <a:rPr lang="en-US" altLang="zh-CN" sz="2400" dirty="0">
                <a:latin typeface="Microsoft YaHei UI" panose="020B0503020204020204" pitchFamily="34" charset="-122"/>
              </a:rPr>
              <a:t>1972-1982: fluctuating</a:t>
            </a:r>
          </a:p>
          <a:p>
            <a:pPr marL="177800" indent="-177800">
              <a:lnSpc>
                <a:spcPct val="90000"/>
              </a:lnSpc>
              <a:buFont typeface="Arial" panose="020B0604020202020204" pitchFamily="34" charset="0"/>
              <a:buChar char="•"/>
            </a:pPr>
            <a:r>
              <a:rPr lang="en-US" altLang="zh-CN" sz="2400" dirty="0">
                <a:latin typeface="Microsoft YaHei UI" panose="020B0503020204020204" pitchFamily="34" charset="-122"/>
              </a:rPr>
              <a:t>1982-1993: rapid decrease</a:t>
            </a:r>
          </a:p>
          <a:p>
            <a:pPr marL="177800" indent="-177800">
              <a:lnSpc>
                <a:spcPct val="90000"/>
              </a:lnSpc>
              <a:buFont typeface="Arial" panose="020B0604020202020204" pitchFamily="34" charset="0"/>
              <a:buChar char="•"/>
            </a:pPr>
            <a:r>
              <a:rPr lang="en-US" altLang="zh-CN" sz="2400" dirty="0">
                <a:latin typeface="Microsoft YaHei UI" panose="020B0503020204020204" pitchFamily="34" charset="-122"/>
              </a:rPr>
              <a:t>After 1993: stable</a:t>
            </a:r>
            <a:endParaRPr lang="zh-CN" altLang="en-US" sz="2400" dirty="0">
              <a:latin typeface="Microsoft YaHei UI" panose="020B0503020204020204" pitchFamily="34" charset="-122"/>
            </a:endParaRPr>
          </a:p>
        </p:txBody>
      </p:sp>
    </p:spTree>
    <p:extLst>
      <p:ext uri="{BB962C8B-B14F-4D97-AF65-F5344CB8AC3E}">
        <p14:creationId xmlns:p14="http://schemas.microsoft.com/office/powerpoint/2010/main" val="204350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214F6D-78FE-84BD-9933-4500771A8FB8}"/>
              </a:ext>
            </a:extLst>
          </p:cNvPr>
          <p:cNvSpPr>
            <a:spLocks noGrp="1"/>
          </p:cNvSpPr>
          <p:nvPr>
            <p:ph type="title"/>
          </p:nvPr>
        </p:nvSpPr>
        <p:spPr>
          <a:xfrm>
            <a:off x="0" y="461963"/>
            <a:ext cx="9753600" cy="1325562"/>
          </a:xfrm>
        </p:spPr>
        <p:txBody>
          <a:bodyPr anchor="t">
            <a:normAutofit/>
          </a:bodyPr>
          <a:lstStyle/>
          <a:p>
            <a:r>
              <a:rPr lang="en-US" altLang="zh-CN" dirty="0"/>
              <a:t>1. Overview</a:t>
            </a:r>
            <a:endParaRPr lang="zh-CN" altLang="en-US" dirty="0"/>
          </a:p>
        </p:txBody>
      </p:sp>
      <p:pic>
        <p:nvPicPr>
          <p:cNvPr id="4" name="图片 3">
            <a:extLst>
              <a:ext uri="{FF2B5EF4-FFF2-40B4-BE49-F238E27FC236}">
                <a16:creationId xmlns:a16="http://schemas.microsoft.com/office/drawing/2014/main" id="{2AEA8AB1-8799-0732-C0B5-21D2B9C94AB3}"/>
              </a:ext>
            </a:extLst>
          </p:cNvPr>
          <p:cNvPicPr>
            <a:picLocks noChangeAspect="1"/>
          </p:cNvPicPr>
          <p:nvPr/>
        </p:nvPicPr>
        <p:blipFill>
          <a:blip r:embed="rId3"/>
          <a:stretch>
            <a:fillRect/>
          </a:stretch>
        </p:blipFill>
        <p:spPr>
          <a:xfrm>
            <a:off x="405780" y="1658218"/>
            <a:ext cx="2384139" cy="3234482"/>
          </a:xfrm>
          <a:prstGeom prst="rect">
            <a:avLst/>
          </a:prstGeom>
        </p:spPr>
      </p:pic>
      <p:pic>
        <p:nvPicPr>
          <p:cNvPr id="5" name="图片 4">
            <a:extLst>
              <a:ext uri="{FF2B5EF4-FFF2-40B4-BE49-F238E27FC236}">
                <a16:creationId xmlns:a16="http://schemas.microsoft.com/office/drawing/2014/main" id="{2C33A65F-377F-83D6-2998-D754A5C3C41F}"/>
              </a:ext>
            </a:extLst>
          </p:cNvPr>
          <p:cNvPicPr>
            <a:picLocks noChangeAspect="1"/>
          </p:cNvPicPr>
          <p:nvPr/>
        </p:nvPicPr>
        <p:blipFill>
          <a:blip r:embed="rId4"/>
          <a:stretch>
            <a:fillRect/>
          </a:stretch>
        </p:blipFill>
        <p:spPr>
          <a:xfrm>
            <a:off x="3358108" y="1658218"/>
            <a:ext cx="2384140" cy="3220369"/>
          </a:xfrm>
          <a:prstGeom prst="rect">
            <a:avLst/>
          </a:prstGeom>
        </p:spPr>
      </p:pic>
      <p:pic>
        <p:nvPicPr>
          <p:cNvPr id="9" name="图片 8">
            <a:extLst>
              <a:ext uri="{FF2B5EF4-FFF2-40B4-BE49-F238E27FC236}">
                <a16:creationId xmlns:a16="http://schemas.microsoft.com/office/drawing/2014/main" id="{B3F6CF99-8F72-1687-3B6B-12A62F1187E7}"/>
              </a:ext>
            </a:extLst>
          </p:cNvPr>
          <p:cNvPicPr>
            <a:picLocks noChangeAspect="1"/>
          </p:cNvPicPr>
          <p:nvPr/>
        </p:nvPicPr>
        <p:blipFill>
          <a:blip r:embed="rId5"/>
          <a:stretch>
            <a:fillRect/>
          </a:stretch>
        </p:blipFill>
        <p:spPr>
          <a:xfrm>
            <a:off x="6310437" y="1658217"/>
            <a:ext cx="2631819" cy="3220369"/>
          </a:xfrm>
          <a:prstGeom prst="rect">
            <a:avLst/>
          </a:prstGeom>
        </p:spPr>
      </p:pic>
      <p:pic>
        <p:nvPicPr>
          <p:cNvPr id="10" name="图片 9">
            <a:extLst>
              <a:ext uri="{FF2B5EF4-FFF2-40B4-BE49-F238E27FC236}">
                <a16:creationId xmlns:a16="http://schemas.microsoft.com/office/drawing/2014/main" id="{973F347E-16C4-F2AB-3B09-03C3EDFC633B}"/>
              </a:ext>
            </a:extLst>
          </p:cNvPr>
          <p:cNvPicPr>
            <a:picLocks noChangeAspect="1"/>
          </p:cNvPicPr>
          <p:nvPr/>
        </p:nvPicPr>
        <p:blipFill>
          <a:blip r:embed="rId6"/>
          <a:stretch>
            <a:fillRect/>
          </a:stretch>
        </p:blipFill>
        <p:spPr>
          <a:xfrm>
            <a:off x="9507606" y="1658216"/>
            <a:ext cx="2361309" cy="3220368"/>
          </a:xfrm>
          <a:prstGeom prst="rect">
            <a:avLst/>
          </a:prstGeom>
        </p:spPr>
      </p:pic>
      <p:sp>
        <p:nvSpPr>
          <p:cNvPr id="11" name="文本框 10">
            <a:extLst>
              <a:ext uri="{FF2B5EF4-FFF2-40B4-BE49-F238E27FC236}">
                <a16:creationId xmlns:a16="http://schemas.microsoft.com/office/drawing/2014/main" id="{7CDD004D-88C9-4F52-2AB1-4131D90CE1C2}"/>
              </a:ext>
            </a:extLst>
          </p:cNvPr>
          <p:cNvSpPr txBox="1"/>
          <p:nvPr/>
        </p:nvSpPr>
        <p:spPr>
          <a:xfrm>
            <a:off x="405780" y="5157192"/>
            <a:ext cx="2384139" cy="840230"/>
          </a:xfrm>
          <a:prstGeom prst="rect">
            <a:avLst/>
          </a:prstGeom>
          <a:noFill/>
        </p:spPr>
        <p:txBody>
          <a:bodyPr wrap="square" rtlCol="0">
            <a:spAutoFit/>
          </a:bodyPr>
          <a:lstStyle/>
          <a:p>
            <a:pPr algn="ctr">
              <a:lnSpc>
                <a:spcPct val="90000"/>
              </a:lnSpc>
            </a:pPr>
            <a:r>
              <a:rPr lang="en-US" altLang="zh-CN" dirty="0">
                <a:latin typeface="Microsoft YaHei UI" panose="020B0503020204020204" pitchFamily="34" charset="-122"/>
              </a:rPr>
              <a:t>Park Chung-Hee (1961-79)</a:t>
            </a:r>
          </a:p>
          <a:p>
            <a:pPr algn="ctr">
              <a:lnSpc>
                <a:spcPct val="90000"/>
              </a:lnSpc>
            </a:pPr>
            <a:r>
              <a:rPr lang="en-US" altLang="zh-CN" dirty="0">
                <a:latin typeface="Microsoft YaHei UI" panose="020B0503020204020204" pitchFamily="34" charset="-122"/>
              </a:rPr>
              <a:t>Military dictator</a:t>
            </a:r>
            <a:endParaRPr lang="zh-CN" altLang="en-US" dirty="0">
              <a:latin typeface="Microsoft YaHei UI" panose="020B0503020204020204" pitchFamily="34" charset="-122"/>
            </a:endParaRPr>
          </a:p>
        </p:txBody>
      </p:sp>
      <p:sp>
        <p:nvSpPr>
          <p:cNvPr id="12" name="文本框 11">
            <a:extLst>
              <a:ext uri="{FF2B5EF4-FFF2-40B4-BE49-F238E27FC236}">
                <a16:creationId xmlns:a16="http://schemas.microsoft.com/office/drawing/2014/main" id="{991CDB44-F576-92F5-291F-B98956390A83}"/>
              </a:ext>
            </a:extLst>
          </p:cNvPr>
          <p:cNvSpPr txBox="1"/>
          <p:nvPr/>
        </p:nvSpPr>
        <p:spPr>
          <a:xfrm>
            <a:off x="3358108" y="5157192"/>
            <a:ext cx="2384140" cy="840230"/>
          </a:xfrm>
          <a:prstGeom prst="rect">
            <a:avLst/>
          </a:prstGeom>
          <a:noFill/>
        </p:spPr>
        <p:txBody>
          <a:bodyPr wrap="square" rtlCol="0">
            <a:spAutoFit/>
          </a:bodyPr>
          <a:lstStyle/>
          <a:p>
            <a:pPr algn="ctr">
              <a:lnSpc>
                <a:spcPct val="90000"/>
              </a:lnSpc>
            </a:pPr>
            <a:r>
              <a:rPr lang="en-US" altLang="zh-CN" dirty="0">
                <a:latin typeface="Microsoft YaHei UI" panose="020B0503020204020204" pitchFamily="34" charset="-122"/>
              </a:rPr>
              <a:t>Chun Doo-Hwan</a:t>
            </a:r>
          </a:p>
          <a:p>
            <a:pPr algn="ctr">
              <a:lnSpc>
                <a:spcPct val="90000"/>
              </a:lnSpc>
            </a:pPr>
            <a:r>
              <a:rPr lang="en-US" altLang="zh-CN" dirty="0">
                <a:latin typeface="Microsoft YaHei UI" panose="020B0503020204020204" pitchFamily="34" charset="-122"/>
              </a:rPr>
              <a:t>(1980-88)</a:t>
            </a:r>
          </a:p>
          <a:p>
            <a:pPr algn="ctr">
              <a:lnSpc>
                <a:spcPct val="90000"/>
              </a:lnSpc>
            </a:pPr>
            <a:r>
              <a:rPr lang="en-US" altLang="zh-CN" dirty="0">
                <a:latin typeface="Microsoft YaHei UI" panose="020B0503020204020204" pitchFamily="34" charset="-122"/>
              </a:rPr>
              <a:t>Military dictator</a:t>
            </a:r>
            <a:endParaRPr lang="zh-CN" altLang="en-US" dirty="0">
              <a:latin typeface="Microsoft YaHei UI" panose="020B0503020204020204" pitchFamily="34" charset="-122"/>
            </a:endParaRPr>
          </a:p>
        </p:txBody>
      </p:sp>
      <p:sp>
        <p:nvSpPr>
          <p:cNvPr id="13" name="文本框 12">
            <a:extLst>
              <a:ext uri="{FF2B5EF4-FFF2-40B4-BE49-F238E27FC236}">
                <a16:creationId xmlns:a16="http://schemas.microsoft.com/office/drawing/2014/main" id="{09D98D43-DA5C-5225-247F-162378DE68AA}"/>
              </a:ext>
            </a:extLst>
          </p:cNvPr>
          <p:cNvSpPr txBox="1"/>
          <p:nvPr/>
        </p:nvSpPr>
        <p:spPr>
          <a:xfrm>
            <a:off x="6310438" y="5157192"/>
            <a:ext cx="2703826" cy="1089529"/>
          </a:xfrm>
          <a:prstGeom prst="rect">
            <a:avLst/>
          </a:prstGeom>
          <a:noFill/>
        </p:spPr>
        <p:txBody>
          <a:bodyPr wrap="square" rtlCol="0">
            <a:spAutoFit/>
          </a:bodyPr>
          <a:lstStyle/>
          <a:p>
            <a:pPr algn="ctr">
              <a:lnSpc>
                <a:spcPct val="90000"/>
              </a:lnSpc>
            </a:pPr>
            <a:r>
              <a:rPr lang="en-US" altLang="zh-CN" dirty="0">
                <a:latin typeface="Microsoft YaHei UI" panose="020B0503020204020204" pitchFamily="34" charset="-122"/>
              </a:rPr>
              <a:t>Roh Tae-Woo</a:t>
            </a:r>
          </a:p>
          <a:p>
            <a:pPr algn="ctr">
              <a:lnSpc>
                <a:spcPct val="90000"/>
              </a:lnSpc>
            </a:pPr>
            <a:r>
              <a:rPr lang="en-US" altLang="zh-CN" dirty="0">
                <a:latin typeface="Microsoft YaHei UI" panose="020B0503020204020204" pitchFamily="34" charset="-122"/>
              </a:rPr>
              <a:t>(1988-93)</a:t>
            </a:r>
          </a:p>
          <a:p>
            <a:pPr algn="ctr">
              <a:lnSpc>
                <a:spcPct val="90000"/>
              </a:lnSpc>
            </a:pPr>
            <a:r>
              <a:rPr lang="en-US" altLang="zh-CN" dirty="0">
                <a:latin typeface="Microsoft YaHei UI" panose="020B0503020204020204" pitchFamily="34" charset="-122"/>
              </a:rPr>
              <a:t>Elected president</a:t>
            </a:r>
          </a:p>
          <a:p>
            <a:pPr algn="ctr">
              <a:lnSpc>
                <a:spcPct val="90000"/>
              </a:lnSpc>
            </a:pPr>
            <a:endParaRPr lang="zh-CN" altLang="en-US" dirty="0">
              <a:latin typeface="Microsoft YaHei UI" panose="020B0503020204020204" pitchFamily="34" charset="-122"/>
            </a:endParaRPr>
          </a:p>
        </p:txBody>
      </p:sp>
      <p:sp>
        <p:nvSpPr>
          <p:cNvPr id="14" name="文本框 13">
            <a:extLst>
              <a:ext uri="{FF2B5EF4-FFF2-40B4-BE49-F238E27FC236}">
                <a16:creationId xmlns:a16="http://schemas.microsoft.com/office/drawing/2014/main" id="{0D65333C-E40B-B693-73B5-C675630CBD39}"/>
              </a:ext>
            </a:extLst>
          </p:cNvPr>
          <p:cNvSpPr txBox="1"/>
          <p:nvPr/>
        </p:nvSpPr>
        <p:spPr>
          <a:xfrm>
            <a:off x="9507606" y="5157192"/>
            <a:ext cx="2361309" cy="840230"/>
          </a:xfrm>
          <a:prstGeom prst="rect">
            <a:avLst/>
          </a:prstGeom>
          <a:noFill/>
        </p:spPr>
        <p:txBody>
          <a:bodyPr wrap="square" rtlCol="0">
            <a:spAutoFit/>
          </a:bodyPr>
          <a:lstStyle/>
          <a:p>
            <a:pPr algn="ctr">
              <a:lnSpc>
                <a:spcPct val="90000"/>
              </a:lnSpc>
            </a:pPr>
            <a:r>
              <a:rPr lang="en-US" altLang="zh-CN" dirty="0">
                <a:latin typeface="Microsoft YaHei UI" panose="020B0503020204020204" pitchFamily="34" charset="-122"/>
              </a:rPr>
              <a:t>Kim Young-Sam</a:t>
            </a:r>
          </a:p>
          <a:p>
            <a:pPr algn="ctr">
              <a:lnSpc>
                <a:spcPct val="90000"/>
              </a:lnSpc>
            </a:pPr>
            <a:r>
              <a:rPr lang="en-US" altLang="zh-CN" dirty="0">
                <a:latin typeface="Microsoft YaHei UI" panose="020B0503020204020204" pitchFamily="34" charset="-122"/>
              </a:rPr>
              <a:t>(1993-98)</a:t>
            </a:r>
          </a:p>
          <a:p>
            <a:pPr algn="ctr">
              <a:lnSpc>
                <a:spcPct val="90000"/>
              </a:lnSpc>
            </a:pPr>
            <a:r>
              <a:rPr lang="en-US" altLang="zh-CN" dirty="0">
                <a:latin typeface="Microsoft YaHei UI" panose="020B0503020204020204" pitchFamily="34" charset="-122"/>
              </a:rPr>
              <a:t>Civilian president</a:t>
            </a:r>
            <a:endParaRPr lang="zh-CN" altLang="en-US" dirty="0">
              <a:latin typeface="Microsoft YaHei UI" panose="020B0503020204020204" pitchFamily="34" charset="-122"/>
            </a:endParaRPr>
          </a:p>
        </p:txBody>
      </p:sp>
      <p:sp>
        <p:nvSpPr>
          <p:cNvPr id="15" name="文本框 14">
            <a:extLst>
              <a:ext uri="{FF2B5EF4-FFF2-40B4-BE49-F238E27FC236}">
                <a16:creationId xmlns:a16="http://schemas.microsoft.com/office/drawing/2014/main" id="{399A8A92-C8C8-675B-58AC-5E4EFA35B978}"/>
              </a:ext>
            </a:extLst>
          </p:cNvPr>
          <p:cNvSpPr txBox="1"/>
          <p:nvPr/>
        </p:nvSpPr>
        <p:spPr>
          <a:xfrm>
            <a:off x="405780" y="1124744"/>
            <a:ext cx="2384139" cy="369332"/>
          </a:xfrm>
          <a:prstGeom prst="rect">
            <a:avLst/>
          </a:prstGeom>
          <a:noFill/>
        </p:spPr>
        <p:txBody>
          <a:bodyPr wrap="square" rtlCol="0">
            <a:spAutoFit/>
          </a:bodyPr>
          <a:lstStyle/>
          <a:p>
            <a:pPr algn="ctr">
              <a:lnSpc>
                <a:spcPct val="90000"/>
              </a:lnSpc>
            </a:pPr>
            <a:r>
              <a:rPr lang="en-US" altLang="zh-CN" sz="2000" dirty="0">
                <a:latin typeface="Microsoft YaHei UI" panose="020B0503020204020204" pitchFamily="34" charset="-122"/>
              </a:rPr>
              <a:t>3</a:t>
            </a:r>
            <a:r>
              <a:rPr lang="en-US" altLang="zh-CN" sz="2000" baseline="30000" dirty="0">
                <a:latin typeface="Microsoft YaHei UI" panose="020B0503020204020204" pitchFamily="34" charset="-122"/>
              </a:rPr>
              <a:t>rd</a:t>
            </a:r>
            <a:r>
              <a:rPr lang="en-US" altLang="zh-CN" sz="2000" dirty="0">
                <a:latin typeface="Microsoft YaHei UI" panose="020B0503020204020204" pitchFamily="34" charset="-122"/>
              </a:rPr>
              <a:t> president</a:t>
            </a:r>
            <a:endParaRPr lang="zh-CN" altLang="en-US" sz="2000" dirty="0">
              <a:latin typeface="Microsoft YaHei UI" panose="020B0503020204020204" pitchFamily="34" charset="-122"/>
            </a:endParaRPr>
          </a:p>
        </p:txBody>
      </p:sp>
      <p:sp>
        <p:nvSpPr>
          <p:cNvPr id="16" name="文本框 15">
            <a:extLst>
              <a:ext uri="{FF2B5EF4-FFF2-40B4-BE49-F238E27FC236}">
                <a16:creationId xmlns:a16="http://schemas.microsoft.com/office/drawing/2014/main" id="{B50035B7-D46A-0ABE-DF59-A56C573DF528}"/>
              </a:ext>
            </a:extLst>
          </p:cNvPr>
          <p:cNvSpPr txBox="1"/>
          <p:nvPr/>
        </p:nvSpPr>
        <p:spPr>
          <a:xfrm>
            <a:off x="3358108" y="1124744"/>
            <a:ext cx="2384139" cy="369332"/>
          </a:xfrm>
          <a:prstGeom prst="rect">
            <a:avLst/>
          </a:prstGeom>
          <a:noFill/>
        </p:spPr>
        <p:txBody>
          <a:bodyPr wrap="square" rtlCol="0">
            <a:spAutoFit/>
          </a:bodyPr>
          <a:lstStyle/>
          <a:p>
            <a:pPr algn="ctr">
              <a:lnSpc>
                <a:spcPct val="90000"/>
              </a:lnSpc>
            </a:pPr>
            <a:r>
              <a:rPr lang="en-US" altLang="zh-CN" sz="2000" dirty="0">
                <a:latin typeface="Microsoft YaHei UI" panose="020B0503020204020204" pitchFamily="34" charset="-122"/>
              </a:rPr>
              <a:t>5</a:t>
            </a:r>
            <a:r>
              <a:rPr lang="en-US" altLang="zh-CN" sz="2000" baseline="30000" dirty="0">
                <a:latin typeface="Microsoft YaHei UI" panose="020B0503020204020204" pitchFamily="34" charset="-122"/>
              </a:rPr>
              <a:t>th</a:t>
            </a:r>
            <a:r>
              <a:rPr lang="en-US" altLang="zh-CN" sz="2000" dirty="0">
                <a:latin typeface="Microsoft YaHei UI" panose="020B0503020204020204" pitchFamily="34" charset="-122"/>
              </a:rPr>
              <a:t> president</a:t>
            </a:r>
            <a:endParaRPr lang="zh-CN" altLang="en-US" sz="2000" dirty="0">
              <a:latin typeface="Microsoft YaHei UI" panose="020B0503020204020204" pitchFamily="34" charset="-122"/>
            </a:endParaRPr>
          </a:p>
        </p:txBody>
      </p:sp>
      <p:sp>
        <p:nvSpPr>
          <p:cNvPr id="20" name="文本框 19">
            <a:extLst>
              <a:ext uri="{FF2B5EF4-FFF2-40B4-BE49-F238E27FC236}">
                <a16:creationId xmlns:a16="http://schemas.microsoft.com/office/drawing/2014/main" id="{99A178BF-5E0A-B19F-E6AD-1F9CBFF0568E}"/>
              </a:ext>
            </a:extLst>
          </p:cNvPr>
          <p:cNvSpPr txBox="1"/>
          <p:nvPr/>
        </p:nvSpPr>
        <p:spPr>
          <a:xfrm>
            <a:off x="9507606" y="1124744"/>
            <a:ext cx="2384139" cy="369332"/>
          </a:xfrm>
          <a:prstGeom prst="rect">
            <a:avLst/>
          </a:prstGeom>
          <a:noFill/>
        </p:spPr>
        <p:txBody>
          <a:bodyPr wrap="square" rtlCol="0">
            <a:spAutoFit/>
          </a:bodyPr>
          <a:lstStyle/>
          <a:p>
            <a:pPr algn="ctr">
              <a:lnSpc>
                <a:spcPct val="90000"/>
              </a:lnSpc>
            </a:pPr>
            <a:r>
              <a:rPr lang="en-US" altLang="zh-CN" sz="2000" dirty="0">
                <a:latin typeface="Microsoft YaHei UI" panose="020B0503020204020204" pitchFamily="34" charset="-122"/>
              </a:rPr>
              <a:t>7</a:t>
            </a:r>
            <a:r>
              <a:rPr lang="en-US" altLang="zh-CN" sz="2000" baseline="30000" dirty="0">
                <a:latin typeface="Microsoft YaHei UI" panose="020B0503020204020204" pitchFamily="34" charset="-122"/>
              </a:rPr>
              <a:t>th</a:t>
            </a:r>
            <a:r>
              <a:rPr lang="en-US" altLang="zh-CN" sz="2000" dirty="0">
                <a:latin typeface="Microsoft YaHei UI" panose="020B0503020204020204" pitchFamily="34" charset="-122"/>
              </a:rPr>
              <a:t> president</a:t>
            </a:r>
            <a:endParaRPr lang="zh-CN" altLang="en-US" sz="2000" dirty="0">
              <a:latin typeface="Microsoft YaHei UI" panose="020B0503020204020204" pitchFamily="34" charset="-122"/>
            </a:endParaRPr>
          </a:p>
        </p:txBody>
      </p:sp>
      <p:sp>
        <p:nvSpPr>
          <p:cNvPr id="21" name="文本框 20">
            <a:extLst>
              <a:ext uri="{FF2B5EF4-FFF2-40B4-BE49-F238E27FC236}">
                <a16:creationId xmlns:a16="http://schemas.microsoft.com/office/drawing/2014/main" id="{22D7BB7F-E439-4100-67D0-DDD9F2A81C1C}"/>
              </a:ext>
            </a:extLst>
          </p:cNvPr>
          <p:cNvSpPr txBox="1"/>
          <p:nvPr/>
        </p:nvSpPr>
        <p:spPr>
          <a:xfrm>
            <a:off x="6382444" y="1124744"/>
            <a:ext cx="2559812" cy="369332"/>
          </a:xfrm>
          <a:prstGeom prst="rect">
            <a:avLst/>
          </a:prstGeom>
          <a:noFill/>
        </p:spPr>
        <p:txBody>
          <a:bodyPr wrap="square" rtlCol="0">
            <a:spAutoFit/>
          </a:bodyPr>
          <a:lstStyle/>
          <a:p>
            <a:pPr algn="ctr">
              <a:lnSpc>
                <a:spcPct val="90000"/>
              </a:lnSpc>
            </a:pPr>
            <a:r>
              <a:rPr lang="en-US" altLang="zh-CN" sz="2000" dirty="0">
                <a:latin typeface="Microsoft YaHei UI" panose="020B0503020204020204" pitchFamily="34" charset="-122"/>
              </a:rPr>
              <a:t>6</a:t>
            </a:r>
            <a:r>
              <a:rPr lang="en-US" altLang="zh-CN" sz="2000" baseline="30000" dirty="0">
                <a:latin typeface="Microsoft YaHei UI" panose="020B0503020204020204" pitchFamily="34" charset="-122"/>
              </a:rPr>
              <a:t>th</a:t>
            </a:r>
            <a:r>
              <a:rPr lang="en-US" altLang="zh-CN" sz="2000" dirty="0">
                <a:latin typeface="Microsoft YaHei UI" panose="020B0503020204020204" pitchFamily="34" charset="-122"/>
              </a:rPr>
              <a:t> president</a:t>
            </a:r>
          </a:p>
        </p:txBody>
      </p:sp>
    </p:spTree>
    <p:extLst>
      <p:ext uri="{BB962C8B-B14F-4D97-AF65-F5344CB8AC3E}">
        <p14:creationId xmlns:p14="http://schemas.microsoft.com/office/powerpoint/2010/main" val="40052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FE2066-5CA5-D9CB-8A46-2765BF64C83B}"/>
              </a:ext>
            </a:extLst>
          </p:cNvPr>
          <p:cNvSpPr>
            <a:spLocks noGrp="1"/>
          </p:cNvSpPr>
          <p:nvPr>
            <p:ph type="title"/>
          </p:nvPr>
        </p:nvSpPr>
        <p:spPr>
          <a:xfrm>
            <a:off x="0" y="116632"/>
            <a:ext cx="10585176" cy="1325562"/>
          </a:xfrm>
        </p:spPr>
        <p:txBody>
          <a:bodyPr anchor="ctr">
            <a:normAutofit/>
          </a:bodyPr>
          <a:lstStyle/>
          <a:p>
            <a:r>
              <a:rPr lang="en-US" altLang="zh-CN" dirty="0"/>
              <a:t>2. Four phases of democratization</a:t>
            </a:r>
            <a:endParaRPr lang="zh-CN" altLang="en-US" dirty="0"/>
          </a:p>
        </p:txBody>
      </p:sp>
      <p:sp>
        <p:nvSpPr>
          <p:cNvPr id="3" name="内容占位符 2">
            <a:extLst>
              <a:ext uri="{FF2B5EF4-FFF2-40B4-BE49-F238E27FC236}">
                <a16:creationId xmlns:a16="http://schemas.microsoft.com/office/drawing/2014/main" id="{DA0660AA-ED67-8BA3-8186-B632275A142D}"/>
              </a:ext>
            </a:extLst>
          </p:cNvPr>
          <p:cNvSpPr>
            <a:spLocks noGrp="1"/>
          </p:cNvSpPr>
          <p:nvPr>
            <p:ph idx="1"/>
          </p:nvPr>
        </p:nvSpPr>
        <p:spPr>
          <a:xfrm>
            <a:off x="873832" y="1442194"/>
            <a:ext cx="10441160" cy="762670"/>
          </a:xfrm>
        </p:spPr>
        <p:txBody>
          <a:bodyPr/>
          <a:lstStyle/>
          <a:p>
            <a:pPr marL="45720" indent="0" algn="ctr">
              <a:buNone/>
            </a:pPr>
            <a:r>
              <a:rPr lang="en-US" altLang="zh-CN" dirty="0"/>
              <a:t>2.1 </a:t>
            </a:r>
            <a:r>
              <a:rPr lang="en-US" altLang="zh-CN" b="1" dirty="0"/>
              <a:t>Aborted democratization and shrunken social movements </a:t>
            </a:r>
            <a:r>
              <a:rPr lang="en-US" altLang="zh-CN" dirty="0"/>
              <a:t>(</a:t>
            </a:r>
            <a:r>
              <a:rPr lang="en-US" altLang="zh-CN" dirty="0">
                <a:solidFill>
                  <a:srgbClr val="0070C0"/>
                </a:solidFill>
              </a:rPr>
              <a:t>October 1979-December 1983</a:t>
            </a:r>
            <a:r>
              <a:rPr lang="en-US" altLang="zh-CN" dirty="0"/>
              <a:t>)</a:t>
            </a:r>
          </a:p>
        </p:txBody>
      </p:sp>
      <p:sp>
        <p:nvSpPr>
          <p:cNvPr id="4" name="文本框 3">
            <a:extLst>
              <a:ext uri="{FF2B5EF4-FFF2-40B4-BE49-F238E27FC236}">
                <a16:creationId xmlns:a16="http://schemas.microsoft.com/office/drawing/2014/main" id="{317FFB02-53EF-36B9-F631-D9E48C3621DD}"/>
              </a:ext>
            </a:extLst>
          </p:cNvPr>
          <p:cNvSpPr txBox="1"/>
          <p:nvPr/>
        </p:nvSpPr>
        <p:spPr>
          <a:xfrm>
            <a:off x="0" y="6381756"/>
            <a:ext cx="6336704" cy="480131"/>
          </a:xfrm>
          <a:prstGeom prst="rect">
            <a:avLst/>
          </a:prstGeom>
          <a:noFill/>
        </p:spPr>
        <p:txBody>
          <a:bodyPr wrap="square" rtlCol="0">
            <a:spAutoFit/>
          </a:bodyPr>
          <a:lstStyle/>
          <a:p>
            <a:pPr>
              <a:lnSpc>
                <a:spcPct val="90000"/>
              </a:lnSpc>
            </a:pPr>
            <a:r>
              <a:rPr lang="en-US" altLang="zh-CN" sz="1400" dirty="0">
                <a:effectLst/>
                <a:latin typeface="Times New Roman" panose="02020603050405020304" pitchFamily="18" charset="0"/>
                <a:ea typeface="等线" panose="02010600030101010101" pitchFamily="2" charset="-122"/>
              </a:rPr>
              <a:t>Source: Yun, </a:t>
            </a:r>
            <a:r>
              <a:rPr lang="en-US" altLang="zh-CN" sz="1400" dirty="0" err="1">
                <a:effectLst/>
                <a:latin typeface="Times New Roman" panose="02020603050405020304" pitchFamily="18" charset="0"/>
                <a:ea typeface="等线" panose="02010600030101010101" pitchFamily="2" charset="-122"/>
              </a:rPr>
              <a:t>Seongyi</a:t>
            </a:r>
            <a:r>
              <a:rPr lang="en-US" altLang="zh-CN" sz="1400" dirty="0">
                <a:effectLst/>
                <a:latin typeface="Times New Roman" panose="02020603050405020304" pitchFamily="18" charset="0"/>
                <a:ea typeface="等线" panose="02010600030101010101" pitchFamily="2" charset="-122"/>
              </a:rPr>
              <a:t>. ‘Democratization in South Korea: Social Movements and Their Political Opportunity Structures’. </a:t>
            </a:r>
            <a:r>
              <a:rPr lang="en-US" altLang="zh-CN" sz="1400" i="1" dirty="0">
                <a:effectLst/>
                <a:latin typeface="Times New Roman" panose="02020603050405020304" pitchFamily="18" charset="0"/>
                <a:ea typeface="等线" panose="02010600030101010101" pitchFamily="2" charset="-122"/>
              </a:rPr>
              <a:t>Asian Perspective</a:t>
            </a:r>
            <a:r>
              <a:rPr lang="en-US" altLang="zh-CN" sz="1400" dirty="0">
                <a:effectLst/>
                <a:latin typeface="Times New Roman" panose="02020603050405020304" pitchFamily="18" charset="0"/>
                <a:ea typeface="等线" panose="02010600030101010101" pitchFamily="2" charset="-122"/>
              </a:rPr>
              <a:t> 21, no. 3 (1997): 145–71.</a:t>
            </a:r>
            <a:endParaRPr lang="zh-CN" altLang="en-US" dirty="0">
              <a:latin typeface="Microsoft YaHei UI" panose="020B0503020204020204" pitchFamily="34" charset="-122"/>
            </a:endParaRPr>
          </a:p>
        </p:txBody>
      </p:sp>
      <p:sp>
        <p:nvSpPr>
          <p:cNvPr id="5" name="箭头: 下 4">
            <a:extLst>
              <a:ext uri="{FF2B5EF4-FFF2-40B4-BE49-F238E27FC236}">
                <a16:creationId xmlns:a16="http://schemas.microsoft.com/office/drawing/2014/main" id="{EA5F2816-7460-C238-990A-EB05F122B824}"/>
              </a:ext>
            </a:extLst>
          </p:cNvPr>
          <p:cNvSpPr/>
          <p:nvPr/>
        </p:nvSpPr>
        <p:spPr>
          <a:xfrm>
            <a:off x="5734372" y="2259229"/>
            <a:ext cx="720080" cy="76267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dirty="0">
              <a:latin typeface="Microsoft YaHei UI" panose="020B0503020204020204" pitchFamily="34" charset="-122"/>
            </a:endParaRPr>
          </a:p>
        </p:txBody>
      </p:sp>
      <p:sp>
        <p:nvSpPr>
          <p:cNvPr id="7" name="文本框 6">
            <a:extLst>
              <a:ext uri="{FF2B5EF4-FFF2-40B4-BE49-F238E27FC236}">
                <a16:creationId xmlns:a16="http://schemas.microsoft.com/office/drawing/2014/main" id="{E1A3D7BF-28B8-4B97-967F-C10BF81F1E0B}"/>
              </a:ext>
            </a:extLst>
          </p:cNvPr>
          <p:cNvSpPr txBox="1"/>
          <p:nvPr/>
        </p:nvSpPr>
        <p:spPr>
          <a:xfrm>
            <a:off x="1027721" y="3076264"/>
            <a:ext cx="10133382" cy="424732"/>
          </a:xfrm>
          <a:prstGeom prst="rect">
            <a:avLst/>
          </a:prstGeom>
          <a:noFill/>
        </p:spPr>
        <p:txBody>
          <a:bodyPr wrap="square" rtlCol="0">
            <a:spAutoFit/>
          </a:bodyPr>
          <a:lstStyle/>
          <a:p>
            <a:pPr algn="ctr">
              <a:lnSpc>
                <a:spcPct val="90000"/>
              </a:lnSpc>
            </a:pPr>
            <a:r>
              <a:rPr lang="en-US" altLang="zh-CN" sz="2400" dirty="0">
                <a:latin typeface="Microsoft YaHei UI" panose="020B0503020204020204" pitchFamily="34" charset="-122"/>
              </a:rPr>
              <a:t>2.2 Liberalization (January 1984-April 1987)</a:t>
            </a:r>
            <a:endParaRPr lang="zh-CN" altLang="en-US" sz="2400" dirty="0">
              <a:latin typeface="Microsoft YaHei UI" panose="020B0503020204020204" pitchFamily="34" charset="-122"/>
            </a:endParaRPr>
          </a:p>
        </p:txBody>
      </p:sp>
      <p:sp>
        <p:nvSpPr>
          <p:cNvPr id="8" name="文本框 7">
            <a:extLst>
              <a:ext uri="{FF2B5EF4-FFF2-40B4-BE49-F238E27FC236}">
                <a16:creationId xmlns:a16="http://schemas.microsoft.com/office/drawing/2014/main" id="{C624DBF5-FB0D-FAC9-96D1-69E98441D66D}"/>
              </a:ext>
            </a:extLst>
          </p:cNvPr>
          <p:cNvSpPr txBox="1"/>
          <p:nvPr/>
        </p:nvSpPr>
        <p:spPr>
          <a:xfrm>
            <a:off x="2349996" y="4376338"/>
            <a:ext cx="7488832" cy="424732"/>
          </a:xfrm>
          <a:prstGeom prst="rect">
            <a:avLst/>
          </a:prstGeom>
          <a:noFill/>
        </p:spPr>
        <p:txBody>
          <a:bodyPr wrap="square" rtlCol="0">
            <a:spAutoFit/>
          </a:bodyPr>
          <a:lstStyle/>
          <a:p>
            <a:pPr algn="ctr">
              <a:lnSpc>
                <a:spcPct val="90000"/>
              </a:lnSpc>
            </a:pPr>
            <a:r>
              <a:rPr lang="en-US" altLang="zh-CN" sz="2400" dirty="0"/>
              <a:t>2.3 </a:t>
            </a:r>
            <a:r>
              <a:rPr lang="en-US" altLang="zh-CN" sz="2400" b="1" dirty="0"/>
              <a:t>Transition</a:t>
            </a:r>
            <a:r>
              <a:rPr lang="en-US" altLang="zh-CN" sz="2400" dirty="0"/>
              <a:t> (</a:t>
            </a:r>
            <a:r>
              <a:rPr lang="en-US" altLang="zh-CN" sz="2400" dirty="0">
                <a:solidFill>
                  <a:srgbClr val="0070C0"/>
                </a:solidFill>
              </a:rPr>
              <a:t>April 1987-June 1987</a:t>
            </a:r>
            <a:r>
              <a:rPr lang="en-US" altLang="zh-CN" sz="2400" dirty="0">
                <a:solidFill>
                  <a:schemeClr val="tx2"/>
                </a:solidFill>
              </a:rPr>
              <a:t>)</a:t>
            </a:r>
            <a:endParaRPr lang="zh-CN" altLang="en-US" sz="2400" dirty="0"/>
          </a:p>
        </p:txBody>
      </p:sp>
      <p:sp>
        <p:nvSpPr>
          <p:cNvPr id="9" name="文本框 8">
            <a:extLst>
              <a:ext uri="{FF2B5EF4-FFF2-40B4-BE49-F238E27FC236}">
                <a16:creationId xmlns:a16="http://schemas.microsoft.com/office/drawing/2014/main" id="{A4513CDC-C382-E66E-B354-DC4DE7BCEA1E}"/>
              </a:ext>
            </a:extLst>
          </p:cNvPr>
          <p:cNvSpPr txBox="1"/>
          <p:nvPr/>
        </p:nvSpPr>
        <p:spPr>
          <a:xfrm>
            <a:off x="2962064" y="5676412"/>
            <a:ext cx="6984776" cy="424732"/>
          </a:xfrm>
          <a:prstGeom prst="rect">
            <a:avLst/>
          </a:prstGeom>
          <a:noFill/>
        </p:spPr>
        <p:txBody>
          <a:bodyPr wrap="square" rtlCol="0">
            <a:spAutoFit/>
          </a:bodyPr>
          <a:lstStyle/>
          <a:p>
            <a:pPr algn="ctr">
              <a:lnSpc>
                <a:spcPct val="90000"/>
              </a:lnSpc>
            </a:pPr>
            <a:r>
              <a:rPr lang="en-US" altLang="zh-CN" sz="2400" dirty="0"/>
              <a:t>2.4 Post Transition Period (After June 1987)</a:t>
            </a:r>
            <a:endParaRPr lang="zh-CN" altLang="en-US" sz="2400" dirty="0"/>
          </a:p>
        </p:txBody>
      </p:sp>
      <p:sp>
        <p:nvSpPr>
          <p:cNvPr id="10" name="箭头: 下 9">
            <a:extLst>
              <a:ext uri="{FF2B5EF4-FFF2-40B4-BE49-F238E27FC236}">
                <a16:creationId xmlns:a16="http://schemas.microsoft.com/office/drawing/2014/main" id="{CC4C6CFA-0292-05B9-7DB2-B1F392643F03}"/>
              </a:ext>
            </a:extLst>
          </p:cNvPr>
          <p:cNvSpPr/>
          <p:nvPr/>
        </p:nvSpPr>
        <p:spPr>
          <a:xfrm>
            <a:off x="5734372" y="3555361"/>
            <a:ext cx="720080" cy="76267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dirty="0">
              <a:latin typeface="Microsoft YaHei UI" panose="020B0503020204020204" pitchFamily="34" charset="-122"/>
            </a:endParaRPr>
          </a:p>
        </p:txBody>
      </p:sp>
      <p:sp>
        <p:nvSpPr>
          <p:cNvPr id="11" name="箭头: 下 10">
            <a:extLst>
              <a:ext uri="{FF2B5EF4-FFF2-40B4-BE49-F238E27FC236}">
                <a16:creationId xmlns:a16="http://schemas.microsoft.com/office/drawing/2014/main" id="{E5993C9B-F3F9-173C-984D-C4D75307AD21}"/>
              </a:ext>
            </a:extLst>
          </p:cNvPr>
          <p:cNvSpPr/>
          <p:nvPr/>
        </p:nvSpPr>
        <p:spPr>
          <a:xfrm>
            <a:off x="5734372" y="4857406"/>
            <a:ext cx="720080" cy="76267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dirty="0">
              <a:latin typeface="Microsoft YaHei UI" panose="020B0503020204020204" pitchFamily="34" charset="-122"/>
            </a:endParaRPr>
          </a:p>
        </p:txBody>
      </p:sp>
    </p:spTree>
    <p:extLst>
      <p:ext uri="{BB962C8B-B14F-4D97-AF65-F5344CB8AC3E}">
        <p14:creationId xmlns:p14="http://schemas.microsoft.com/office/powerpoint/2010/main" val="36140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B62E2-C0D4-8A8D-9755-ECBF546BF85B}"/>
              </a:ext>
            </a:extLst>
          </p:cNvPr>
          <p:cNvSpPr>
            <a:spLocks noGrp="1"/>
          </p:cNvSpPr>
          <p:nvPr>
            <p:ph type="title"/>
          </p:nvPr>
        </p:nvSpPr>
        <p:spPr>
          <a:xfrm>
            <a:off x="549797" y="332656"/>
            <a:ext cx="11161239" cy="1325562"/>
          </a:xfrm>
        </p:spPr>
        <p:txBody>
          <a:bodyPr>
            <a:normAutofit/>
          </a:bodyPr>
          <a:lstStyle/>
          <a:p>
            <a:r>
              <a:rPr lang="en-US" altLang="zh-CN" sz="3200" dirty="0"/>
              <a:t>2.1 Aborted democratization and shrunken social movements (1979-1983)</a:t>
            </a:r>
            <a:endParaRPr lang="zh-CN" altLang="en-US" sz="3200" dirty="0"/>
          </a:p>
        </p:txBody>
      </p:sp>
      <p:sp>
        <p:nvSpPr>
          <p:cNvPr id="3" name="内容占位符 2">
            <a:extLst>
              <a:ext uri="{FF2B5EF4-FFF2-40B4-BE49-F238E27FC236}">
                <a16:creationId xmlns:a16="http://schemas.microsoft.com/office/drawing/2014/main" id="{09A1E6EC-C8DD-7952-22A7-F3A69385AC2E}"/>
              </a:ext>
            </a:extLst>
          </p:cNvPr>
          <p:cNvSpPr>
            <a:spLocks noGrp="1"/>
          </p:cNvSpPr>
          <p:nvPr>
            <p:ph idx="1"/>
          </p:nvPr>
        </p:nvSpPr>
        <p:spPr>
          <a:xfrm>
            <a:off x="549797" y="2780928"/>
            <a:ext cx="7344815" cy="4343400"/>
          </a:xfrm>
        </p:spPr>
        <p:txBody>
          <a:bodyPr>
            <a:normAutofit/>
          </a:bodyPr>
          <a:lstStyle/>
          <a:p>
            <a:r>
              <a:rPr lang="en-US" altLang="zh-CN" sz="1800" dirty="0"/>
              <a:t>In 1979, Korea seemed to have an opportunity for democratization.</a:t>
            </a:r>
          </a:p>
          <a:p>
            <a:r>
              <a:rPr lang="en-US" altLang="zh-CN" sz="1800" dirty="0"/>
              <a:t>The ruling Democratic Republican Party (DRP), was in a difficult position.</a:t>
            </a:r>
          </a:p>
          <a:p>
            <a:r>
              <a:rPr lang="en-US" altLang="zh-CN" sz="1800" dirty="0"/>
              <a:t>The opposition party was also weak and largely unprepared.</a:t>
            </a:r>
          </a:p>
          <a:p>
            <a:r>
              <a:rPr lang="en-US" altLang="zh-CN" sz="1800" dirty="0"/>
              <a:t>The only group that could fill the vacancy was the military.</a:t>
            </a:r>
          </a:p>
          <a:p>
            <a:r>
              <a:rPr lang="en-US" altLang="zh-CN" sz="1800" dirty="0"/>
              <a:t>On December 12, 1979, Chun Doo-Hwan gained supremacy in the military through an internal coup and continued the authoritarian rule.</a:t>
            </a:r>
            <a:endParaRPr lang="zh-CN" altLang="en-US" sz="1800" dirty="0"/>
          </a:p>
        </p:txBody>
      </p:sp>
      <p:sp>
        <p:nvSpPr>
          <p:cNvPr id="4" name="文本框 3">
            <a:extLst>
              <a:ext uri="{FF2B5EF4-FFF2-40B4-BE49-F238E27FC236}">
                <a16:creationId xmlns:a16="http://schemas.microsoft.com/office/drawing/2014/main" id="{A4EE34DD-EA8C-6869-F8C2-C1345973569B}"/>
              </a:ext>
            </a:extLst>
          </p:cNvPr>
          <p:cNvSpPr txBox="1"/>
          <p:nvPr/>
        </p:nvSpPr>
        <p:spPr>
          <a:xfrm>
            <a:off x="613690" y="1791183"/>
            <a:ext cx="8793089" cy="424732"/>
          </a:xfrm>
          <a:prstGeom prst="rect">
            <a:avLst/>
          </a:prstGeom>
          <a:noFill/>
        </p:spPr>
        <p:txBody>
          <a:bodyPr wrap="square" rtlCol="0">
            <a:spAutoFit/>
          </a:bodyPr>
          <a:lstStyle/>
          <a:p>
            <a:pPr>
              <a:lnSpc>
                <a:spcPct val="90000"/>
              </a:lnSpc>
            </a:pPr>
            <a:r>
              <a:rPr lang="en-US" altLang="zh-CN" sz="2400" b="1" u="sng" dirty="0">
                <a:latin typeface="Microsoft YaHei UI" panose="020B0503020204020204" pitchFamily="34" charset="-122"/>
              </a:rPr>
              <a:t>Key words</a:t>
            </a:r>
            <a:r>
              <a:rPr lang="en-US" altLang="zh-CN" sz="2400" dirty="0">
                <a:latin typeface="Microsoft YaHei UI" panose="020B0503020204020204" pitchFamily="34" charset="-122"/>
              </a:rPr>
              <a:t>: unsuccessful attempts, laying groundwork</a:t>
            </a:r>
            <a:endParaRPr lang="zh-CN" altLang="en-US" sz="2400" dirty="0">
              <a:latin typeface="Microsoft YaHei UI" panose="020B0503020204020204" pitchFamily="34" charset="-122"/>
            </a:endParaRPr>
          </a:p>
        </p:txBody>
      </p:sp>
      <p:pic>
        <p:nvPicPr>
          <p:cNvPr id="5" name="图片 4">
            <a:extLst>
              <a:ext uri="{FF2B5EF4-FFF2-40B4-BE49-F238E27FC236}">
                <a16:creationId xmlns:a16="http://schemas.microsoft.com/office/drawing/2014/main" id="{5550328A-0C12-C40B-A13E-4A3BAB06576D}"/>
              </a:ext>
            </a:extLst>
          </p:cNvPr>
          <p:cNvPicPr>
            <a:picLocks noChangeAspect="1"/>
          </p:cNvPicPr>
          <p:nvPr/>
        </p:nvPicPr>
        <p:blipFill>
          <a:blip r:embed="rId3"/>
          <a:stretch>
            <a:fillRect/>
          </a:stretch>
        </p:blipFill>
        <p:spPr>
          <a:xfrm>
            <a:off x="8017443" y="2293595"/>
            <a:ext cx="2778672" cy="2169006"/>
          </a:xfrm>
          <a:prstGeom prst="rect">
            <a:avLst/>
          </a:prstGeom>
        </p:spPr>
      </p:pic>
      <p:pic>
        <p:nvPicPr>
          <p:cNvPr id="6" name="图片 5">
            <a:extLst>
              <a:ext uri="{FF2B5EF4-FFF2-40B4-BE49-F238E27FC236}">
                <a16:creationId xmlns:a16="http://schemas.microsoft.com/office/drawing/2014/main" id="{B7FA60B7-151C-55C3-C0AE-02EEC1FEA5F0}"/>
              </a:ext>
            </a:extLst>
          </p:cNvPr>
          <p:cNvPicPr>
            <a:picLocks noChangeAspect="1"/>
          </p:cNvPicPr>
          <p:nvPr/>
        </p:nvPicPr>
        <p:blipFill>
          <a:blip r:embed="rId4"/>
          <a:stretch>
            <a:fillRect/>
          </a:stretch>
        </p:blipFill>
        <p:spPr>
          <a:xfrm>
            <a:off x="8017443" y="4653136"/>
            <a:ext cx="3233936" cy="1960574"/>
          </a:xfrm>
          <a:prstGeom prst="rect">
            <a:avLst/>
          </a:prstGeom>
        </p:spPr>
      </p:pic>
    </p:spTree>
    <p:extLst>
      <p:ext uri="{BB962C8B-B14F-4D97-AF65-F5344CB8AC3E}">
        <p14:creationId xmlns:p14="http://schemas.microsoft.com/office/powerpoint/2010/main" val="176761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56019B-C2DA-C4BA-01AF-71F7F3582718}"/>
              </a:ext>
            </a:extLst>
          </p:cNvPr>
          <p:cNvSpPr>
            <a:spLocks noGrp="1"/>
          </p:cNvSpPr>
          <p:nvPr>
            <p:ph type="title"/>
          </p:nvPr>
        </p:nvSpPr>
        <p:spPr>
          <a:xfrm>
            <a:off x="549796" y="274638"/>
            <a:ext cx="10421418" cy="1325562"/>
          </a:xfrm>
        </p:spPr>
        <p:txBody>
          <a:bodyPr>
            <a:normAutofit/>
          </a:bodyPr>
          <a:lstStyle/>
          <a:p>
            <a:r>
              <a:rPr lang="en-US" altLang="zh-CN" sz="2800" dirty="0"/>
              <a:t>2.1.1 Key Event: Kwangju Uprising</a:t>
            </a:r>
            <a:endParaRPr lang="zh-CN" altLang="en-US" sz="2800" dirty="0"/>
          </a:p>
        </p:txBody>
      </p:sp>
      <p:sp>
        <p:nvSpPr>
          <p:cNvPr id="3" name="内容占位符 2">
            <a:extLst>
              <a:ext uri="{FF2B5EF4-FFF2-40B4-BE49-F238E27FC236}">
                <a16:creationId xmlns:a16="http://schemas.microsoft.com/office/drawing/2014/main" id="{67547AC6-EA56-BB97-7323-439C69A61999}"/>
              </a:ext>
            </a:extLst>
          </p:cNvPr>
          <p:cNvSpPr>
            <a:spLocks noGrp="1"/>
          </p:cNvSpPr>
          <p:nvPr>
            <p:ph idx="1"/>
          </p:nvPr>
        </p:nvSpPr>
        <p:spPr>
          <a:xfrm>
            <a:off x="549796" y="1856014"/>
            <a:ext cx="6480720" cy="4840560"/>
          </a:xfrm>
        </p:spPr>
        <p:txBody>
          <a:bodyPr>
            <a:normAutofit/>
          </a:bodyPr>
          <a:lstStyle/>
          <a:p>
            <a:r>
              <a:rPr lang="en-US" altLang="zh-CN" sz="1800" dirty="0"/>
              <a:t>On May 18, 1980, a popular uprising broke out in Kwangju against Chun’s actions.</a:t>
            </a:r>
          </a:p>
          <a:p>
            <a:r>
              <a:rPr lang="en-US" altLang="zh-CN" sz="1800" dirty="0"/>
              <a:t>The citizens, including many students, formed a militia and shortly controlled the city.</a:t>
            </a:r>
          </a:p>
          <a:p>
            <a:r>
              <a:rPr lang="en-US" altLang="zh-CN" sz="1800" dirty="0"/>
              <a:t>As a response, Chun deployed national guards and special paratroopers to suppress the protesters.</a:t>
            </a:r>
            <a:endParaRPr lang="zh-CN" altLang="en-US" sz="1800" dirty="0"/>
          </a:p>
        </p:txBody>
      </p:sp>
      <p:pic>
        <p:nvPicPr>
          <p:cNvPr id="4" name="图片 3">
            <a:extLst>
              <a:ext uri="{FF2B5EF4-FFF2-40B4-BE49-F238E27FC236}">
                <a16:creationId xmlns:a16="http://schemas.microsoft.com/office/drawing/2014/main" id="{56BF1829-E66F-766E-C172-C788C989A8A0}"/>
              </a:ext>
            </a:extLst>
          </p:cNvPr>
          <p:cNvPicPr>
            <a:picLocks noChangeAspect="1"/>
          </p:cNvPicPr>
          <p:nvPr/>
        </p:nvPicPr>
        <p:blipFill>
          <a:blip r:embed="rId3"/>
          <a:stretch>
            <a:fillRect/>
          </a:stretch>
        </p:blipFill>
        <p:spPr>
          <a:xfrm>
            <a:off x="2025960" y="4053376"/>
            <a:ext cx="3528392" cy="2356966"/>
          </a:xfrm>
          <a:prstGeom prst="rect">
            <a:avLst/>
          </a:prstGeom>
        </p:spPr>
      </p:pic>
      <p:sp>
        <p:nvSpPr>
          <p:cNvPr id="5" name="文本框 4">
            <a:extLst>
              <a:ext uri="{FF2B5EF4-FFF2-40B4-BE49-F238E27FC236}">
                <a16:creationId xmlns:a16="http://schemas.microsoft.com/office/drawing/2014/main" id="{17F9149D-6467-B304-B767-BBE4BAC35834}"/>
              </a:ext>
            </a:extLst>
          </p:cNvPr>
          <p:cNvSpPr txBox="1"/>
          <p:nvPr/>
        </p:nvSpPr>
        <p:spPr>
          <a:xfrm>
            <a:off x="0" y="6553116"/>
            <a:ext cx="11953328" cy="286232"/>
          </a:xfrm>
          <a:prstGeom prst="rect">
            <a:avLst/>
          </a:prstGeom>
          <a:noFill/>
        </p:spPr>
        <p:txBody>
          <a:bodyPr wrap="square" rtlCol="0">
            <a:spAutoFit/>
          </a:bodyPr>
          <a:lstStyle/>
          <a:p>
            <a:pPr>
              <a:lnSpc>
                <a:spcPct val="90000"/>
              </a:lnSpc>
            </a:pPr>
            <a:r>
              <a:rPr lang="en-US" altLang="zh-CN" sz="1400" dirty="0">
                <a:solidFill>
                  <a:schemeClr val="tx2"/>
                </a:solidFill>
                <a:latin typeface="Times New Roman" panose="02020603050405020304" pitchFamily="18" charset="0"/>
                <a:cs typeface="Times New Roman" panose="02020603050405020304" pitchFamily="18" charset="0"/>
              </a:rPr>
              <a:t>Sources: 1. https://chathamhouse.org; 2. Kim, Elli. ‘Research Guides: South Korean Democratization Movement (1960s-1980s)</a:t>
            </a:r>
          </a:p>
        </p:txBody>
      </p:sp>
      <p:pic>
        <p:nvPicPr>
          <p:cNvPr id="6" name="图片 5">
            <a:extLst>
              <a:ext uri="{FF2B5EF4-FFF2-40B4-BE49-F238E27FC236}">
                <a16:creationId xmlns:a16="http://schemas.microsoft.com/office/drawing/2014/main" id="{FDDC8620-B312-74E2-A729-DF1C02451B99}"/>
              </a:ext>
            </a:extLst>
          </p:cNvPr>
          <p:cNvPicPr>
            <a:picLocks noChangeAspect="1"/>
          </p:cNvPicPr>
          <p:nvPr/>
        </p:nvPicPr>
        <p:blipFill>
          <a:blip r:embed="rId4"/>
          <a:stretch>
            <a:fillRect/>
          </a:stretch>
        </p:blipFill>
        <p:spPr>
          <a:xfrm>
            <a:off x="7030516" y="4053376"/>
            <a:ext cx="3549647" cy="2356966"/>
          </a:xfrm>
          <a:prstGeom prst="rect">
            <a:avLst/>
          </a:prstGeom>
        </p:spPr>
      </p:pic>
      <p:pic>
        <p:nvPicPr>
          <p:cNvPr id="7" name="图片 6">
            <a:extLst>
              <a:ext uri="{FF2B5EF4-FFF2-40B4-BE49-F238E27FC236}">
                <a16:creationId xmlns:a16="http://schemas.microsoft.com/office/drawing/2014/main" id="{1DB66987-98C0-CE5C-1CBD-3ED184F8B4A8}"/>
              </a:ext>
            </a:extLst>
          </p:cNvPr>
          <p:cNvPicPr>
            <a:picLocks noChangeAspect="1"/>
          </p:cNvPicPr>
          <p:nvPr/>
        </p:nvPicPr>
        <p:blipFill>
          <a:blip r:embed="rId5"/>
          <a:stretch>
            <a:fillRect/>
          </a:stretch>
        </p:blipFill>
        <p:spPr>
          <a:xfrm>
            <a:off x="8322738" y="1540137"/>
            <a:ext cx="2257425" cy="2257425"/>
          </a:xfrm>
          <a:prstGeom prst="rect">
            <a:avLst/>
          </a:prstGeom>
        </p:spPr>
      </p:pic>
    </p:spTree>
    <p:extLst>
      <p:ext uri="{BB962C8B-B14F-4D97-AF65-F5344CB8AC3E}">
        <p14:creationId xmlns:p14="http://schemas.microsoft.com/office/powerpoint/2010/main" val="26614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22B39-59C1-8C5C-8D0C-404FA32258E8}"/>
              </a:ext>
            </a:extLst>
          </p:cNvPr>
          <p:cNvSpPr>
            <a:spLocks noGrp="1"/>
          </p:cNvSpPr>
          <p:nvPr>
            <p:ph type="title"/>
          </p:nvPr>
        </p:nvSpPr>
        <p:spPr>
          <a:xfrm>
            <a:off x="549796" y="274638"/>
            <a:ext cx="10421418" cy="1325562"/>
          </a:xfrm>
        </p:spPr>
        <p:txBody>
          <a:bodyPr>
            <a:normAutofit/>
          </a:bodyPr>
          <a:lstStyle/>
          <a:p>
            <a:r>
              <a:rPr lang="en-US" altLang="zh-CN" sz="2800" dirty="0"/>
              <a:t>2.1.2 Kwangju Uprising: significance</a:t>
            </a:r>
            <a:endParaRPr lang="zh-CN" altLang="en-US" sz="2800" dirty="0"/>
          </a:p>
        </p:txBody>
      </p:sp>
      <p:sp>
        <p:nvSpPr>
          <p:cNvPr id="3" name="内容占位符 2">
            <a:extLst>
              <a:ext uri="{FF2B5EF4-FFF2-40B4-BE49-F238E27FC236}">
                <a16:creationId xmlns:a16="http://schemas.microsoft.com/office/drawing/2014/main" id="{AD340D5B-F18E-D06F-D02B-B3EFB7288140}"/>
              </a:ext>
            </a:extLst>
          </p:cNvPr>
          <p:cNvSpPr>
            <a:spLocks noGrp="1"/>
          </p:cNvSpPr>
          <p:nvPr>
            <p:ph idx="1"/>
          </p:nvPr>
        </p:nvSpPr>
        <p:spPr>
          <a:xfrm>
            <a:off x="549796" y="2276872"/>
            <a:ext cx="6100934" cy="4343400"/>
          </a:xfrm>
        </p:spPr>
        <p:txBody>
          <a:bodyPr/>
          <a:lstStyle/>
          <a:p>
            <a:r>
              <a:rPr lang="en-US" altLang="zh-CN" sz="2000" dirty="0"/>
              <a:t>The tragic event did not gain a lot of support at the time.</a:t>
            </a:r>
          </a:p>
          <a:p>
            <a:r>
              <a:rPr lang="en-US" altLang="zh-CN" sz="2000" dirty="0"/>
              <a:t>In the following years, it continued to divide progressives and conservatives. </a:t>
            </a:r>
          </a:p>
          <a:p>
            <a:r>
              <a:rPr lang="en-US" altLang="zh-CN" sz="2000" dirty="0"/>
              <a:t>Undeniably, the Kwangju uprising would act as a rallying point for continuing student-led protests and a sustained campaign for democracy that continued throughout the 1980s.</a:t>
            </a:r>
            <a:endParaRPr lang="zh-CN" altLang="en-US" sz="2000" dirty="0"/>
          </a:p>
        </p:txBody>
      </p:sp>
    </p:spTree>
    <p:extLst>
      <p:ext uri="{BB962C8B-B14F-4D97-AF65-F5344CB8AC3E}">
        <p14:creationId xmlns:p14="http://schemas.microsoft.com/office/powerpoint/2010/main" val="425598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C12D0-739B-6ABE-A627-AC32C22793F4}"/>
              </a:ext>
            </a:extLst>
          </p:cNvPr>
          <p:cNvSpPr>
            <a:spLocks noGrp="1"/>
          </p:cNvSpPr>
          <p:nvPr>
            <p:ph type="title"/>
          </p:nvPr>
        </p:nvSpPr>
        <p:spPr>
          <a:xfrm>
            <a:off x="549796" y="436612"/>
            <a:ext cx="11161240" cy="1325562"/>
          </a:xfrm>
        </p:spPr>
        <p:txBody>
          <a:bodyPr anchor="ctr">
            <a:normAutofit/>
          </a:bodyPr>
          <a:lstStyle/>
          <a:p>
            <a:r>
              <a:rPr lang="en-US" altLang="zh-CN" sz="3200" dirty="0"/>
              <a:t>2.2 Liberalization (1984-April 1987)</a:t>
            </a:r>
            <a:endParaRPr lang="zh-CN" altLang="en-US" sz="3200" dirty="0"/>
          </a:p>
        </p:txBody>
      </p:sp>
      <p:sp>
        <p:nvSpPr>
          <p:cNvPr id="3" name="内容占位符 2">
            <a:extLst>
              <a:ext uri="{FF2B5EF4-FFF2-40B4-BE49-F238E27FC236}">
                <a16:creationId xmlns:a16="http://schemas.microsoft.com/office/drawing/2014/main" id="{03A61658-3621-001A-DA3E-E5B3520CB7AA}"/>
              </a:ext>
            </a:extLst>
          </p:cNvPr>
          <p:cNvSpPr>
            <a:spLocks noGrp="1"/>
          </p:cNvSpPr>
          <p:nvPr>
            <p:ph idx="1"/>
          </p:nvPr>
        </p:nvSpPr>
        <p:spPr>
          <a:xfrm>
            <a:off x="1217612" y="2348880"/>
            <a:ext cx="9753600" cy="4343400"/>
          </a:xfrm>
        </p:spPr>
        <p:txBody>
          <a:bodyPr>
            <a:normAutofit/>
          </a:bodyPr>
          <a:lstStyle/>
          <a:p>
            <a:r>
              <a:rPr lang="en-US" altLang="zh-CN" sz="1800" dirty="0"/>
              <a:t>Government</a:t>
            </a:r>
            <a:r>
              <a:rPr lang="zh-CN" altLang="en-US" sz="1800" dirty="0"/>
              <a:t> </a:t>
            </a:r>
            <a:r>
              <a:rPr lang="en-US" altLang="zh-CN" sz="1800" dirty="0"/>
              <a:t>repression</a:t>
            </a:r>
            <a:r>
              <a:rPr lang="zh-CN" altLang="en-US" sz="1800" dirty="0"/>
              <a:t> </a:t>
            </a:r>
            <a:r>
              <a:rPr lang="en-US" altLang="zh-CN" sz="1800" dirty="0"/>
              <a:t>was relaxed </a:t>
            </a:r>
          </a:p>
          <a:p>
            <a:r>
              <a:rPr lang="en-US" altLang="zh-CN" sz="1800" dirty="0"/>
              <a:t>A strong opposition party, the New Korean Democratic Party (NKDP), emerged.</a:t>
            </a:r>
          </a:p>
          <a:p>
            <a:r>
              <a:rPr lang="en-US" altLang="zh-CN" sz="1800" dirty="0"/>
              <a:t>Chun released politicians and student activists to restore legitimacy.</a:t>
            </a:r>
          </a:p>
          <a:p>
            <a:r>
              <a:rPr lang="en-US" altLang="zh-CN" sz="1800" dirty="0"/>
              <a:t>As a result, opposition forces regained momentum and revitalized.</a:t>
            </a:r>
          </a:p>
          <a:p>
            <a:r>
              <a:rPr lang="en-US" altLang="zh-CN" sz="1800" dirty="0"/>
              <a:t>In 1985, the NKDP won 67 of 276 seats in the National Assembly and gained 30% of the popular votes.</a:t>
            </a:r>
          </a:p>
          <a:p>
            <a:r>
              <a:rPr lang="en-US" altLang="zh-CN" sz="1800" dirty="0"/>
              <a:t>In the same year, the United Minjung Movement for Democracy and Unification was founded.</a:t>
            </a:r>
          </a:p>
        </p:txBody>
      </p:sp>
      <p:sp>
        <p:nvSpPr>
          <p:cNvPr id="4" name="文本框 3">
            <a:extLst>
              <a:ext uri="{FF2B5EF4-FFF2-40B4-BE49-F238E27FC236}">
                <a16:creationId xmlns:a16="http://schemas.microsoft.com/office/drawing/2014/main" id="{D87969D8-7A63-21B1-4857-D1AA0340A210}"/>
              </a:ext>
            </a:extLst>
          </p:cNvPr>
          <p:cNvSpPr txBox="1"/>
          <p:nvPr/>
        </p:nvSpPr>
        <p:spPr>
          <a:xfrm>
            <a:off x="1217612" y="1762174"/>
            <a:ext cx="6840760" cy="424732"/>
          </a:xfrm>
          <a:prstGeom prst="rect">
            <a:avLst/>
          </a:prstGeom>
          <a:noFill/>
        </p:spPr>
        <p:txBody>
          <a:bodyPr wrap="square" rtlCol="0">
            <a:spAutoFit/>
          </a:bodyPr>
          <a:lstStyle/>
          <a:p>
            <a:pPr>
              <a:lnSpc>
                <a:spcPct val="90000"/>
              </a:lnSpc>
            </a:pPr>
            <a:r>
              <a:rPr lang="en-US" altLang="zh-CN" sz="2400" b="1" u="sng" dirty="0">
                <a:latin typeface="Microsoft YaHei UI" panose="020B0503020204020204" pitchFamily="34" charset="-122"/>
              </a:rPr>
              <a:t>Key words</a:t>
            </a:r>
            <a:r>
              <a:rPr lang="en-US" altLang="zh-CN" sz="2400" dirty="0">
                <a:latin typeface="Microsoft YaHei UI" panose="020B0503020204020204" pitchFamily="34" charset="-122"/>
              </a:rPr>
              <a:t>: expanded opposition</a:t>
            </a:r>
            <a:endParaRPr lang="zh-CN" altLang="en-US" sz="2400" dirty="0">
              <a:latin typeface="Microsoft YaHei UI" panose="020B0503020204020204" pitchFamily="34" charset="-122"/>
            </a:endParaRPr>
          </a:p>
        </p:txBody>
      </p:sp>
    </p:spTree>
    <p:extLst>
      <p:ext uri="{BB962C8B-B14F-4D97-AF65-F5344CB8AC3E}">
        <p14:creationId xmlns:p14="http://schemas.microsoft.com/office/powerpoint/2010/main" val="8311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亚洲大陆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自定义 2">
      <a:majorFont>
        <a:latin typeface="Microsoft YaHei UI"/>
        <a:ea typeface="黑体"/>
        <a:cs typeface=""/>
      </a:majorFont>
      <a:minorFont>
        <a:latin typeface="Microsoft YaHei UI"/>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63742475_TF02804867_Win32.potx" id="{0F7B9987-ADD9-492C-9B04-567410A751BF}" vid="{B0A563F3-7FF5-40DA-BF3C-4369BDF86E65}"/>
    </a:ext>
  </a:extLst>
</a:theme>
</file>

<file path=ppt/theme/theme2.xml><?xml version="1.0" encoding="utf-8"?>
<a:theme xmlns:a="http://schemas.openxmlformats.org/drawingml/2006/main" name="Office 主题">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0C3CC-DBFC-466E-B959-EC92125FA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28CFCD-8CF0-454D-A198-7F1C3455B7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401EAC5-4335-4679-9FF7-DA216A41F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世界地图系列，亚洲大陆演示文稿（宽屏）</Template>
  <TotalTime>808</TotalTime>
  <Words>2100</Words>
  <Application>Microsoft Office PowerPoint</Application>
  <PresentationFormat>自定义</PresentationFormat>
  <Paragraphs>143</Paragraphs>
  <Slides>14</Slides>
  <Notes>12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Microsoft YaHei UI</vt:lpstr>
      <vt:lpstr>Arial</vt:lpstr>
      <vt:lpstr>Times New Roman</vt:lpstr>
      <vt:lpstr>Wingdings</vt:lpstr>
      <vt:lpstr>亚洲大陆 16x9</vt:lpstr>
      <vt:lpstr>Democratization in South Korea</vt:lpstr>
      <vt:lpstr>OutliNE</vt:lpstr>
      <vt:lpstr>1. Overview</vt:lpstr>
      <vt:lpstr>1. Overview</vt:lpstr>
      <vt:lpstr>2. Four phases of democratization</vt:lpstr>
      <vt:lpstr>2.1 Aborted democratization and shrunken social movements (1979-1983)</vt:lpstr>
      <vt:lpstr>2.1.1 Key Event: Kwangju Uprising</vt:lpstr>
      <vt:lpstr>2.1.2 Kwangju Uprising: significance</vt:lpstr>
      <vt:lpstr>2.2 Liberalization (1984-April 1987)</vt:lpstr>
      <vt:lpstr>2.3 Transition (April 1987-June 1987)</vt:lpstr>
      <vt:lpstr>2.3.1 Key event: The June Uprising</vt:lpstr>
      <vt:lpstr>2.4 Post-transition period (after June 1987)</vt:lpstr>
      <vt:lpstr>3. 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子玄 李</dc:creator>
  <cp:lastModifiedBy>子玄 李</cp:lastModifiedBy>
  <cp:revision>187</cp:revision>
  <dcterms:created xsi:type="dcterms:W3CDTF">2025-03-05T12:21:32Z</dcterms:created>
  <dcterms:modified xsi:type="dcterms:W3CDTF">2025-03-15T14:26:35Z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